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40" r:id="rId1"/>
  </p:sldMasterIdLst>
  <p:notesMasterIdLst>
    <p:notesMasterId r:id="rId42"/>
  </p:notesMasterIdLst>
  <p:handoutMasterIdLst>
    <p:handoutMasterId r:id="rId43"/>
  </p:handoutMasterIdLst>
  <p:sldIdLst>
    <p:sldId id="256" r:id="rId2"/>
    <p:sldId id="555" r:id="rId3"/>
    <p:sldId id="522" r:id="rId4"/>
    <p:sldId id="464" r:id="rId5"/>
    <p:sldId id="468" r:id="rId6"/>
    <p:sldId id="470" r:id="rId7"/>
    <p:sldId id="557" r:id="rId8"/>
    <p:sldId id="486" r:id="rId9"/>
    <p:sldId id="487" r:id="rId10"/>
    <p:sldId id="488" r:id="rId11"/>
    <p:sldId id="492" r:id="rId12"/>
    <p:sldId id="493" r:id="rId13"/>
    <p:sldId id="498" r:id="rId14"/>
    <p:sldId id="465" r:id="rId15"/>
    <p:sldId id="558" r:id="rId16"/>
    <p:sldId id="559" r:id="rId17"/>
    <p:sldId id="530" r:id="rId18"/>
    <p:sldId id="527" r:id="rId19"/>
    <p:sldId id="528" r:id="rId20"/>
    <p:sldId id="533" r:id="rId21"/>
    <p:sldId id="534" r:id="rId22"/>
    <p:sldId id="535" r:id="rId23"/>
    <p:sldId id="536" r:id="rId24"/>
    <p:sldId id="554" r:id="rId25"/>
    <p:sldId id="466" r:id="rId26"/>
    <p:sldId id="455" r:id="rId27"/>
    <p:sldId id="432" r:id="rId28"/>
    <p:sldId id="433" r:id="rId29"/>
    <p:sldId id="434" r:id="rId30"/>
    <p:sldId id="435" r:id="rId31"/>
    <p:sldId id="436" r:id="rId32"/>
    <p:sldId id="438" r:id="rId33"/>
    <p:sldId id="439" r:id="rId34"/>
    <p:sldId id="442" r:id="rId35"/>
    <p:sldId id="443" r:id="rId36"/>
    <p:sldId id="445" r:id="rId37"/>
    <p:sldId id="460" r:id="rId38"/>
    <p:sldId id="457" r:id="rId39"/>
    <p:sldId id="458" r:id="rId40"/>
    <p:sldId id="42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/>
    <p:restoredTop sz="93220"/>
  </p:normalViewPr>
  <p:slideViewPr>
    <p:cSldViewPr snapToGrid="0" snapToObjects="1">
      <p:cViewPr>
        <p:scale>
          <a:sx n="98" d="100"/>
          <a:sy n="98" d="100"/>
        </p:scale>
        <p:origin x="1224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8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49333-3F2B-46C7-8F33-F97C54EFBC0A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4D7111-E23A-4AE8-97F1-D9B130F43CA4}">
      <dgm:prSet phldrT="[Text]"/>
      <dgm:spPr/>
      <dgm:t>
        <a:bodyPr/>
        <a:lstStyle/>
        <a:p>
          <a:r>
            <a:rPr lang="en-US" b="1" dirty="0" smtClean="0"/>
            <a:t>Data acquisition</a:t>
          </a:r>
          <a:endParaRPr lang="en-US" b="1" dirty="0"/>
        </a:p>
      </dgm:t>
    </dgm:pt>
    <dgm:pt modelId="{46CCC5C2-97FE-41D9-85A3-AC3050A5560D}" type="parTrans" cxnId="{8E6C467B-5F2B-4DF0-96A1-65ECF44D9E59}">
      <dgm:prSet/>
      <dgm:spPr/>
      <dgm:t>
        <a:bodyPr/>
        <a:lstStyle/>
        <a:p>
          <a:endParaRPr lang="en-US"/>
        </a:p>
      </dgm:t>
    </dgm:pt>
    <dgm:pt modelId="{0CF320D3-F537-4437-96C7-78AFA784C4C0}" type="sibTrans" cxnId="{8E6C467B-5F2B-4DF0-96A1-65ECF44D9E59}">
      <dgm:prSet/>
      <dgm:spPr/>
      <dgm:t>
        <a:bodyPr/>
        <a:lstStyle/>
        <a:p>
          <a:endParaRPr lang="en-US"/>
        </a:p>
      </dgm:t>
    </dgm:pt>
    <dgm:pt modelId="{DB611CDD-7AE0-4D87-B46C-DCDA8FE43EDB}">
      <dgm:prSet phldrT="[Text]" custT="1"/>
      <dgm:spPr/>
      <dgm:t>
        <a:bodyPr/>
        <a:lstStyle/>
        <a:p>
          <a:r>
            <a:rPr lang="en-US" sz="1400" dirty="0" smtClean="0"/>
            <a:t>Data are acquired from  the monitored equipment.</a:t>
          </a:r>
          <a:endParaRPr lang="en-US" sz="1400" dirty="0"/>
        </a:p>
      </dgm:t>
    </dgm:pt>
    <dgm:pt modelId="{EB78F790-C5CE-4E57-B750-07CB3D3340B5}" type="parTrans" cxnId="{AC7D3532-41A4-46B0-96D7-6F4120E3C18D}">
      <dgm:prSet/>
      <dgm:spPr/>
      <dgm:t>
        <a:bodyPr/>
        <a:lstStyle/>
        <a:p>
          <a:endParaRPr lang="en-US"/>
        </a:p>
      </dgm:t>
    </dgm:pt>
    <dgm:pt modelId="{9DDEDB25-6391-4C27-AECE-E7FB271A6002}" type="sibTrans" cxnId="{AC7D3532-41A4-46B0-96D7-6F4120E3C18D}">
      <dgm:prSet/>
      <dgm:spPr/>
      <dgm:t>
        <a:bodyPr/>
        <a:lstStyle/>
        <a:p>
          <a:endParaRPr lang="en-US"/>
        </a:p>
      </dgm:t>
    </dgm:pt>
    <dgm:pt modelId="{52F108E7-F713-43B5-BE22-059DEAC4A47C}">
      <dgm:prSet phldrT="[Text]"/>
      <dgm:spPr/>
      <dgm:t>
        <a:bodyPr/>
        <a:lstStyle/>
        <a:p>
          <a:r>
            <a:rPr lang="en-US" b="1" dirty="0" smtClean="0"/>
            <a:t>Data processing</a:t>
          </a:r>
          <a:endParaRPr lang="en-US" b="1" dirty="0"/>
        </a:p>
      </dgm:t>
    </dgm:pt>
    <dgm:pt modelId="{37E174E5-EB8B-4271-B461-96071C1BAE60}" type="parTrans" cxnId="{CA6A3F6F-5B30-4331-8669-792A59B250E7}">
      <dgm:prSet/>
      <dgm:spPr/>
      <dgm:t>
        <a:bodyPr/>
        <a:lstStyle/>
        <a:p>
          <a:endParaRPr lang="en-US"/>
        </a:p>
      </dgm:t>
    </dgm:pt>
    <dgm:pt modelId="{417D41A3-F4A3-4350-98C4-21FA6773EE2C}" type="sibTrans" cxnId="{CA6A3F6F-5B30-4331-8669-792A59B250E7}">
      <dgm:prSet/>
      <dgm:spPr/>
      <dgm:t>
        <a:bodyPr/>
        <a:lstStyle/>
        <a:p>
          <a:endParaRPr lang="en-US"/>
        </a:p>
      </dgm:t>
    </dgm:pt>
    <dgm:pt modelId="{1B96A649-9E0D-4C21-A3AE-D1453548679A}">
      <dgm:prSet phldrT="[Text]" custT="1"/>
      <dgm:spPr/>
      <dgm:t>
        <a:bodyPr/>
        <a:lstStyle/>
        <a:p>
          <a:r>
            <a:rPr lang="en-US" sz="1400" dirty="0" smtClean="0"/>
            <a:t>The acquired data are validated and transformed properly according to the requirements of the decision making techniques.</a:t>
          </a:r>
          <a:endParaRPr lang="en-US" sz="1400" dirty="0"/>
        </a:p>
      </dgm:t>
    </dgm:pt>
    <dgm:pt modelId="{180266F9-ED9D-4902-91C8-D1BC8616A64E}" type="parTrans" cxnId="{D977E0AD-E72A-4B02-8763-F8C5EB1508CE}">
      <dgm:prSet/>
      <dgm:spPr/>
      <dgm:t>
        <a:bodyPr/>
        <a:lstStyle/>
        <a:p>
          <a:endParaRPr lang="en-US"/>
        </a:p>
      </dgm:t>
    </dgm:pt>
    <dgm:pt modelId="{D7EB8D65-B3E2-4F01-A3BC-66FDE90612DD}" type="sibTrans" cxnId="{D977E0AD-E72A-4B02-8763-F8C5EB1508CE}">
      <dgm:prSet/>
      <dgm:spPr/>
      <dgm:t>
        <a:bodyPr/>
        <a:lstStyle/>
        <a:p>
          <a:endParaRPr lang="en-US"/>
        </a:p>
      </dgm:t>
    </dgm:pt>
    <dgm:pt modelId="{1750A1EA-5741-40FC-8068-26E9301CAF8E}">
      <dgm:prSet phldrT="[Text]"/>
      <dgm:spPr/>
      <dgm:t>
        <a:bodyPr/>
        <a:lstStyle/>
        <a:p>
          <a:r>
            <a:rPr lang="en-US" b="1" dirty="0" smtClean="0"/>
            <a:t>Decision Making</a:t>
          </a:r>
          <a:endParaRPr lang="en-US" b="1" dirty="0"/>
        </a:p>
      </dgm:t>
    </dgm:pt>
    <dgm:pt modelId="{CA112436-7D1D-47B9-95F3-7D3C3B228F45}" type="parTrans" cxnId="{0DC73A58-90AF-47A7-A466-08CE4FA84D87}">
      <dgm:prSet/>
      <dgm:spPr/>
      <dgm:t>
        <a:bodyPr/>
        <a:lstStyle/>
        <a:p>
          <a:endParaRPr lang="en-US"/>
        </a:p>
      </dgm:t>
    </dgm:pt>
    <dgm:pt modelId="{2421AAF0-6D45-4A9E-9F50-1EF19F0A8468}" type="sibTrans" cxnId="{0DC73A58-90AF-47A7-A466-08CE4FA84D87}">
      <dgm:prSet/>
      <dgm:spPr/>
      <dgm:t>
        <a:bodyPr/>
        <a:lstStyle/>
        <a:p>
          <a:endParaRPr lang="en-US"/>
        </a:p>
      </dgm:t>
    </dgm:pt>
    <dgm:pt modelId="{6B221A90-4F0E-4D83-8AB8-E83BEB5086E8}">
      <dgm:prSet phldrT="[Text]" custT="1"/>
      <dgm:spPr/>
      <dgm:t>
        <a:bodyPr/>
        <a:lstStyle/>
        <a:p>
          <a:r>
            <a:rPr lang="en-US" sz="1400" dirty="0" smtClean="0"/>
            <a:t>A number of methods and techniques are applied to obtain the current health condition of the monitored equipment and recommend maintenance plans.</a:t>
          </a:r>
          <a:endParaRPr lang="en-US" sz="1400" dirty="0"/>
        </a:p>
      </dgm:t>
    </dgm:pt>
    <dgm:pt modelId="{70444024-E0F6-4E1C-B183-7203C1D437F4}" type="parTrans" cxnId="{C565E1CC-4FBB-49FB-9992-91B471FBDD4E}">
      <dgm:prSet/>
      <dgm:spPr/>
      <dgm:t>
        <a:bodyPr/>
        <a:lstStyle/>
        <a:p>
          <a:endParaRPr lang="en-US"/>
        </a:p>
      </dgm:t>
    </dgm:pt>
    <dgm:pt modelId="{1405C655-6A4B-43E7-9D85-A5AAC6102D3F}" type="sibTrans" cxnId="{C565E1CC-4FBB-49FB-9992-91B471FBDD4E}">
      <dgm:prSet/>
      <dgm:spPr/>
      <dgm:t>
        <a:bodyPr/>
        <a:lstStyle/>
        <a:p>
          <a:endParaRPr lang="en-US"/>
        </a:p>
      </dgm:t>
    </dgm:pt>
    <dgm:pt modelId="{EDCF01D2-41BE-47E5-91A4-4D720B09F425}" type="pres">
      <dgm:prSet presAssocID="{CC549333-3F2B-46C7-8F33-F97C54EFBC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048184-D487-4A00-A284-C20A8D3EFCC6}" type="pres">
      <dgm:prSet presAssocID="{8B4D7111-E23A-4AE8-97F1-D9B130F43CA4}" presName="composite" presStyleCnt="0"/>
      <dgm:spPr/>
    </dgm:pt>
    <dgm:pt modelId="{251E2F76-02F5-4E67-98FC-606A9A5F78DE}" type="pres">
      <dgm:prSet presAssocID="{8B4D7111-E23A-4AE8-97F1-D9B130F43CA4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DC91A-8B34-4F68-BA64-874C9E69053A}" type="pres">
      <dgm:prSet presAssocID="{8B4D7111-E23A-4AE8-97F1-D9B130F43CA4}" presName="parSh" presStyleLbl="node1" presStyleIdx="0" presStyleCnt="3" custScaleX="113228" custScaleY="73774"/>
      <dgm:spPr/>
      <dgm:t>
        <a:bodyPr/>
        <a:lstStyle/>
        <a:p>
          <a:endParaRPr lang="en-US"/>
        </a:p>
      </dgm:t>
    </dgm:pt>
    <dgm:pt modelId="{BB1ECB15-017C-42B6-B3B9-85C814EE255A}" type="pres">
      <dgm:prSet presAssocID="{8B4D7111-E23A-4AE8-97F1-D9B130F43CA4}" presName="desTx" presStyleLbl="fgAcc1" presStyleIdx="0" presStyleCnt="3" custScaleX="123069" custScaleY="72081" custLinFactNeighborY="-8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4DB96-100C-49C5-91AC-3DD74B4E1C59}" type="pres">
      <dgm:prSet presAssocID="{0CF320D3-F537-4437-96C7-78AFA784C4C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04AD349-AB37-4C5F-A31C-E34954B074DC}" type="pres">
      <dgm:prSet presAssocID="{0CF320D3-F537-4437-96C7-78AFA784C4C0}" presName="connTx" presStyleLbl="sibTrans2D1" presStyleIdx="0" presStyleCnt="2"/>
      <dgm:spPr/>
      <dgm:t>
        <a:bodyPr/>
        <a:lstStyle/>
        <a:p>
          <a:endParaRPr lang="en-US"/>
        </a:p>
      </dgm:t>
    </dgm:pt>
    <dgm:pt modelId="{16C19F15-3333-474A-A23E-AB8239612E8A}" type="pres">
      <dgm:prSet presAssocID="{52F108E7-F713-43B5-BE22-059DEAC4A47C}" presName="composite" presStyleCnt="0"/>
      <dgm:spPr/>
    </dgm:pt>
    <dgm:pt modelId="{0F538BA3-A4FC-458C-8B63-3D761D24F709}" type="pres">
      <dgm:prSet presAssocID="{52F108E7-F713-43B5-BE22-059DEAC4A47C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2A749-1167-4595-80C8-21FA6B78A7B0}" type="pres">
      <dgm:prSet presAssocID="{52F108E7-F713-43B5-BE22-059DEAC4A47C}" presName="parSh" presStyleLbl="node1" presStyleIdx="1" presStyleCnt="3" custScaleX="113228" custScaleY="73774"/>
      <dgm:spPr/>
      <dgm:t>
        <a:bodyPr/>
        <a:lstStyle/>
        <a:p>
          <a:endParaRPr lang="en-US"/>
        </a:p>
      </dgm:t>
    </dgm:pt>
    <dgm:pt modelId="{38BE47CB-6BB1-46BB-894C-B730136CDF5A}" type="pres">
      <dgm:prSet presAssocID="{52F108E7-F713-43B5-BE22-059DEAC4A47C}" presName="desTx" presStyleLbl="fgAcc1" presStyleIdx="1" presStyleCnt="3" custScaleX="123069" custScaleY="72081" custLinFactNeighborY="-8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23EBA-CE96-4FFC-8FE7-02AE0A6E71A4}" type="pres">
      <dgm:prSet presAssocID="{417D41A3-F4A3-4350-98C4-21FA6773EE2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DE1ECD6-A1CE-4E16-BFA3-007F92C7CADE}" type="pres">
      <dgm:prSet presAssocID="{417D41A3-F4A3-4350-98C4-21FA6773EE2C}" presName="connTx" presStyleLbl="sibTrans2D1" presStyleIdx="1" presStyleCnt="2"/>
      <dgm:spPr/>
      <dgm:t>
        <a:bodyPr/>
        <a:lstStyle/>
        <a:p>
          <a:endParaRPr lang="en-US"/>
        </a:p>
      </dgm:t>
    </dgm:pt>
    <dgm:pt modelId="{629422EE-FB57-470D-8F06-0A25903CD09E}" type="pres">
      <dgm:prSet presAssocID="{1750A1EA-5741-40FC-8068-26E9301CAF8E}" presName="composite" presStyleCnt="0"/>
      <dgm:spPr/>
    </dgm:pt>
    <dgm:pt modelId="{658A9E06-5D19-4B57-8BED-F520E68CB197}" type="pres">
      <dgm:prSet presAssocID="{1750A1EA-5741-40FC-8068-26E9301CAF8E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785A6-BE19-4A6E-A779-EF5D602066C0}" type="pres">
      <dgm:prSet presAssocID="{1750A1EA-5741-40FC-8068-26E9301CAF8E}" presName="parSh" presStyleLbl="node1" presStyleIdx="2" presStyleCnt="3" custScaleX="113228" custScaleY="73774"/>
      <dgm:spPr/>
      <dgm:t>
        <a:bodyPr/>
        <a:lstStyle/>
        <a:p>
          <a:endParaRPr lang="en-US"/>
        </a:p>
      </dgm:t>
    </dgm:pt>
    <dgm:pt modelId="{5C2FC842-0A45-42EC-8F87-1A0B5936FA62}" type="pres">
      <dgm:prSet presAssocID="{1750A1EA-5741-40FC-8068-26E9301CAF8E}" presName="desTx" presStyleLbl="fgAcc1" presStyleIdx="2" presStyleCnt="3" custScaleX="151370" custScaleY="72081" custLinFactNeighborX="5110" custLinFactNeighborY="-8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35A56D-32EC-6F40-B7BE-0433303F09A6}" type="presOf" srcId="{DB611CDD-7AE0-4D87-B46C-DCDA8FE43EDB}" destId="{BB1ECB15-017C-42B6-B3B9-85C814EE255A}" srcOrd="0" destOrd="0" presId="urn:microsoft.com/office/officeart/2005/8/layout/process3"/>
    <dgm:cxn modelId="{C565E1CC-4FBB-49FB-9992-91B471FBDD4E}" srcId="{1750A1EA-5741-40FC-8068-26E9301CAF8E}" destId="{6B221A90-4F0E-4D83-8AB8-E83BEB5086E8}" srcOrd="0" destOrd="0" parTransId="{70444024-E0F6-4E1C-B183-7203C1D437F4}" sibTransId="{1405C655-6A4B-43E7-9D85-A5AAC6102D3F}"/>
    <dgm:cxn modelId="{ECBAE8C0-2C55-D645-B738-858F46CFC703}" type="presOf" srcId="{0CF320D3-F537-4437-96C7-78AFA784C4C0}" destId="{704AD349-AB37-4C5F-A31C-E34954B074DC}" srcOrd="1" destOrd="0" presId="urn:microsoft.com/office/officeart/2005/8/layout/process3"/>
    <dgm:cxn modelId="{8E6C467B-5F2B-4DF0-96A1-65ECF44D9E59}" srcId="{CC549333-3F2B-46C7-8F33-F97C54EFBC0A}" destId="{8B4D7111-E23A-4AE8-97F1-D9B130F43CA4}" srcOrd="0" destOrd="0" parTransId="{46CCC5C2-97FE-41D9-85A3-AC3050A5560D}" sibTransId="{0CF320D3-F537-4437-96C7-78AFA784C4C0}"/>
    <dgm:cxn modelId="{D8709D65-924A-9F4B-B592-8ABB8746B272}" type="presOf" srcId="{417D41A3-F4A3-4350-98C4-21FA6773EE2C}" destId="{BDE1ECD6-A1CE-4E16-BFA3-007F92C7CADE}" srcOrd="1" destOrd="0" presId="urn:microsoft.com/office/officeart/2005/8/layout/process3"/>
    <dgm:cxn modelId="{D977E0AD-E72A-4B02-8763-F8C5EB1508CE}" srcId="{52F108E7-F713-43B5-BE22-059DEAC4A47C}" destId="{1B96A649-9E0D-4C21-A3AE-D1453548679A}" srcOrd="0" destOrd="0" parTransId="{180266F9-ED9D-4902-91C8-D1BC8616A64E}" sibTransId="{D7EB8D65-B3E2-4F01-A3BC-66FDE90612DD}"/>
    <dgm:cxn modelId="{AC7D3532-41A4-46B0-96D7-6F4120E3C18D}" srcId="{8B4D7111-E23A-4AE8-97F1-D9B130F43CA4}" destId="{DB611CDD-7AE0-4D87-B46C-DCDA8FE43EDB}" srcOrd="0" destOrd="0" parTransId="{EB78F790-C5CE-4E57-B750-07CB3D3340B5}" sibTransId="{9DDEDB25-6391-4C27-AECE-E7FB271A6002}"/>
    <dgm:cxn modelId="{1FE28435-812A-A244-8F03-E26F1C59F6DC}" type="presOf" srcId="{0CF320D3-F537-4437-96C7-78AFA784C4C0}" destId="{7384DB96-100C-49C5-91AC-3DD74B4E1C59}" srcOrd="0" destOrd="0" presId="urn:microsoft.com/office/officeart/2005/8/layout/process3"/>
    <dgm:cxn modelId="{9AD2803F-4CFF-824C-BBBD-3E3A51E67DAF}" type="presOf" srcId="{CC549333-3F2B-46C7-8F33-F97C54EFBC0A}" destId="{EDCF01D2-41BE-47E5-91A4-4D720B09F425}" srcOrd="0" destOrd="0" presId="urn:microsoft.com/office/officeart/2005/8/layout/process3"/>
    <dgm:cxn modelId="{6B6D2E0F-DD42-FA4B-A70B-FD83BE2407D1}" type="presOf" srcId="{52F108E7-F713-43B5-BE22-059DEAC4A47C}" destId="{0F538BA3-A4FC-458C-8B63-3D761D24F709}" srcOrd="0" destOrd="0" presId="urn:microsoft.com/office/officeart/2005/8/layout/process3"/>
    <dgm:cxn modelId="{0DC73A58-90AF-47A7-A466-08CE4FA84D87}" srcId="{CC549333-3F2B-46C7-8F33-F97C54EFBC0A}" destId="{1750A1EA-5741-40FC-8068-26E9301CAF8E}" srcOrd="2" destOrd="0" parTransId="{CA112436-7D1D-47B9-95F3-7D3C3B228F45}" sibTransId="{2421AAF0-6D45-4A9E-9F50-1EF19F0A8468}"/>
    <dgm:cxn modelId="{581BFC31-86B3-B945-84EA-43AF32C363D7}" type="presOf" srcId="{1B96A649-9E0D-4C21-A3AE-D1453548679A}" destId="{38BE47CB-6BB1-46BB-894C-B730136CDF5A}" srcOrd="0" destOrd="0" presId="urn:microsoft.com/office/officeart/2005/8/layout/process3"/>
    <dgm:cxn modelId="{F9CAAE8B-80F3-5D47-A381-F886FAD0BA13}" type="presOf" srcId="{1750A1EA-5741-40FC-8068-26E9301CAF8E}" destId="{8FA785A6-BE19-4A6E-A779-EF5D602066C0}" srcOrd="1" destOrd="0" presId="urn:microsoft.com/office/officeart/2005/8/layout/process3"/>
    <dgm:cxn modelId="{0C5FDF67-A15A-8640-A215-505424A1C369}" type="presOf" srcId="{1750A1EA-5741-40FC-8068-26E9301CAF8E}" destId="{658A9E06-5D19-4B57-8BED-F520E68CB197}" srcOrd="0" destOrd="0" presId="urn:microsoft.com/office/officeart/2005/8/layout/process3"/>
    <dgm:cxn modelId="{CBC7480C-B59E-CF4C-9615-169F34123A05}" type="presOf" srcId="{8B4D7111-E23A-4AE8-97F1-D9B130F43CA4}" destId="{251E2F76-02F5-4E67-98FC-606A9A5F78DE}" srcOrd="0" destOrd="0" presId="urn:microsoft.com/office/officeart/2005/8/layout/process3"/>
    <dgm:cxn modelId="{3D403142-C162-D941-9673-25F41D075E47}" type="presOf" srcId="{417D41A3-F4A3-4350-98C4-21FA6773EE2C}" destId="{46423EBA-CE96-4FFC-8FE7-02AE0A6E71A4}" srcOrd="0" destOrd="0" presId="urn:microsoft.com/office/officeart/2005/8/layout/process3"/>
    <dgm:cxn modelId="{51A8F015-E42B-9447-B909-444462D8AE41}" type="presOf" srcId="{6B221A90-4F0E-4D83-8AB8-E83BEB5086E8}" destId="{5C2FC842-0A45-42EC-8F87-1A0B5936FA62}" srcOrd="0" destOrd="0" presId="urn:microsoft.com/office/officeart/2005/8/layout/process3"/>
    <dgm:cxn modelId="{CA6A3F6F-5B30-4331-8669-792A59B250E7}" srcId="{CC549333-3F2B-46C7-8F33-F97C54EFBC0A}" destId="{52F108E7-F713-43B5-BE22-059DEAC4A47C}" srcOrd="1" destOrd="0" parTransId="{37E174E5-EB8B-4271-B461-96071C1BAE60}" sibTransId="{417D41A3-F4A3-4350-98C4-21FA6773EE2C}"/>
    <dgm:cxn modelId="{CA84B36F-BAA6-4F42-9206-F355561FAA59}" type="presOf" srcId="{8B4D7111-E23A-4AE8-97F1-D9B130F43CA4}" destId="{26FDC91A-8B34-4F68-BA64-874C9E69053A}" srcOrd="1" destOrd="0" presId="urn:microsoft.com/office/officeart/2005/8/layout/process3"/>
    <dgm:cxn modelId="{823124E3-E359-374E-9B17-5B5CBEF122BE}" type="presOf" srcId="{52F108E7-F713-43B5-BE22-059DEAC4A47C}" destId="{8952A749-1167-4595-80C8-21FA6B78A7B0}" srcOrd="1" destOrd="0" presId="urn:microsoft.com/office/officeart/2005/8/layout/process3"/>
    <dgm:cxn modelId="{E3F7FF82-FECC-4B4D-B93B-068363AE3D60}" type="presParOf" srcId="{EDCF01D2-41BE-47E5-91A4-4D720B09F425}" destId="{2E048184-D487-4A00-A284-C20A8D3EFCC6}" srcOrd="0" destOrd="0" presId="urn:microsoft.com/office/officeart/2005/8/layout/process3"/>
    <dgm:cxn modelId="{39435C0C-8B38-BC4F-8303-9C666AB63D06}" type="presParOf" srcId="{2E048184-D487-4A00-A284-C20A8D3EFCC6}" destId="{251E2F76-02F5-4E67-98FC-606A9A5F78DE}" srcOrd="0" destOrd="0" presId="urn:microsoft.com/office/officeart/2005/8/layout/process3"/>
    <dgm:cxn modelId="{CAF2F237-BC03-FA48-8B54-FEB27831BE4D}" type="presParOf" srcId="{2E048184-D487-4A00-A284-C20A8D3EFCC6}" destId="{26FDC91A-8B34-4F68-BA64-874C9E69053A}" srcOrd="1" destOrd="0" presId="urn:microsoft.com/office/officeart/2005/8/layout/process3"/>
    <dgm:cxn modelId="{026F769F-80E2-994A-8629-D0150A00E277}" type="presParOf" srcId="{2E048184-D487-4A00-A284-C20A8D3EFCC6}" destId="{BB1ECB15-017C-42B6-B3B9-85C814EE255A}" srcOrd="2" destOrd="0" presId="urn:microsoft.com/office/officeart/2005/8/layout/process3"/>
    <dgm:cxn modelId="{707AE080-9164-7344-AED4-AC4F47CFE8ED}" type="presParOf" srcId="{EDCF01D2-41BE-47E5-91A4-4D720B09F425}" destId="{7384DB96-100C-49C5-91AC-3DD74B4E1C59}" srcOrd="1" destOrd="0" presId="urn:microsoft.com/office/officeart/2005/8/layout/process3"/>
    <dgm:cxn modelId="{231671AC-FE49-F547-858E-A23F2E41256A}" type="presParOf" srcId="{7384DB96-100C-49C5-91AC-3DD74B4E1C59}" destId="{704AD349-AB37-4C5F-A31C-E34954B074DC}" srcOrd="0" destOrd="0" presId="urn:microsoft.com/office/officeart/2005/8/layout/process3"/>
    <dgm:cxn modelId="{D6069155-DF41-3A43-8A59-F4684E41C2E3}" type="presParOf" srcId="{EDCF01D2-41BE-47E5-91A4-4D720B09F425}" destId="{16C19F15-3333-474A-A23E-AB8239612E8A}" srcOrd="2" destOrd="0" presId="urn:microsoft.com/office/officeart/2005/8/layout/process3"/>
    <dgm:cxn modelId="{5771F4C6-9108-6E4C-ADA3-895C5AA5B676}" type="presParOf" srcId="{16C19F15-3333-474A-A23E-AB8239612E8A}" destId="{0F538BA3-A4FC-458C-8B63-3D761D24F709}" srcOrd="0" destOrd="0" presId="urn:microsoft.com/office/officeart/2005/8/layout/process3"/>
    <dgm:cxn modelId="{4A219D47-BA18-3941-9DC2-3548BF0668B7}" type="presParOf" srcId="{16C19F15-3333-474A-A23E-AB8239612E8A}" destId="{8952A749-1167-4595-80C8-21FA6B78A7B0}" srcOrd="1" destOrd="0" presId="urn:microsoft.com/office/officeart/2005/8/layout/process3"/>
    <dgm:cxn modelId="{0AA7AD66-72D5-BD42-AA00-9B3003024103}" type="presParOf" srcId="{16C19F15-3333-474A-A23E-AB8239612E8A}" destId="{38BE47CB-6BB1-46BB-894C-B730136CDF5A}" srcOrd="2" destOrd="0" presId="urn:microsoft.com/office/officeart/2005/8/layout/process3"/>
    <dgm:cxn modelId="{FD326665-E883-A24C-84CE-F452069CE8DF}" type="presParOf" srcId="{EDCF01D2-41BE-47E5-91A4-4D720B09F425}" destId="{46423EBA-CE96-4FFC-8FE7-02AE0A6E71A4}" srcOrd="3" destOrd="0" presId="urn:microsoft.com/office/officeart/2005/8/layout/process3"/>
    <dgm:cxn modelId="{D2A5103F-9A9D-414A-B31B-6A84FD311A68}" type="presParOf" srcId="{46423EBA-CE96-4FFC-8FE7-02AE0A6E71A4}" destId="{BDE1ECD6-A1CE-4E16-BFA3-007F92C7CADE}" srcOrd="0" destOrd="0" presId="urn:microsoft.com/office/officeart/2005/8/layout/process3"/>
    <dgm:cxn modelId="{54E70573-6B52-F942-8B0F-5AFD9D472678}" type="presParOf" srcId="{EDCF01D2-41BE-47E5-91A4-4D720B09F425}" destId="{629422EE-FB57-470D-8F06-0A25903CD09E}" srcOrd="4" destOrd="0" presId="urn:microsoft.com/office/officeart/2005/8/layout/process3"/>
    <dgm:cxn modelId="{791B6490-26BB-0A4A-851F-DC83F089C2A8}" type="presParOf" srcId="{629422EE-FB57-470D-8F06-0A25903CD09E}" destId="{658A9E06-5D19-4B57-8BED-F520E68CB197}" srcOrd="0" destOrd="0" presId="urn:microsoft.com/office/officeart/2005/8/layout/process3"/>
    <dgm:cxn modelId="{29419A83-1173-8A4B-A606-7A194FA4A444}" type="presParOf" srcId="{629422EE-FB57-470D-8F06-0A25903CD09E}" destId="{8FA785A6-BE19-4A6E-A779-EF5D602066C0}" srcOrd="1" destOrd="0" presId="urn:microsoft.com/office/officeart/2005/8/layout/process3"/>
    <dgm:cxn modelId="{9836B643-29A9-074D-B45E-F2BF6B2BFDFE}" type="presParOf" srcId="{629422EE-FB57-470D-8F06-0A25903CD09E}" destId="{5C2FC842-0A45-42EC-8F87-1A0B5936FA6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DC91A-8B34-4F68-BA64-874C9E69053A}">
      <dsp:nvSpPr>
        <dsp:cNvPr id="0" name=""/>
        <dsp:cNvSpPr/>
      </dsp:nvSpPr>
      <dsp:spPr>
        <a:xfrm>
          <a:off x="4497" y="721380"/>
          <a:ext cx="2003685" cy="7570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Data acquisition</a:t>
          </a:r>
          <a:endParaRPr lang="en-US" sz="1600" b="1" kern="1200" dirty="0"/>
        </a:p>
      </dsp:txBody>
      <dsp:txXfrm>
        <a:off x="4497" y="721380"/>
        <a:ext cx="2003685" cy="504732"/>
      </dsp:txXfrm>
    </dsp:sp>
    <dsp:sp modelId="{BB1ECB15-017C-42B6-B3B9-85C814EE255A}">
      <dsp:nvSpPr>
        <dsp:cNvPr id="0" name=""/>
        <dsp:cNvSpPr/>
      </dsp:nvSpPr>
      <dsp:spPr>
        <a:xfrm>
          <a:off x="279872" y="1233646"/>
          <a:ext cx="2177831" cy="18858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Data are acquired from  the monitored equipment.</a:t>
          </a:r>
          <a:endParaRPr lang="en-US" sz="1400" kern="1200" dirty="0"/>
        </a:p>
      </dsp:txBody>
      <dsp:txXfrm>
        <a:off x="335107" y="1288881"/>
        <a:ext cx="2067361" cy="1775385"/>
      </dsp:txXfrm>
    </dsp:sp>
    <dsp:sp modelId="{7384DB96-100C-49C5-91AC-3DD74B4E1C59}">
      <dsp:nvSpPr>
        <dsp:cNvPr id="0" name=""/>
        <dsp:cNvSpPr/>
      </dsp:nvSpPr>
      <dsp:spPr>
        <a:xfrm>
          <a:off x="2298215" y="753456"/>
          <a:ext cx="614871" cy="44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298215" y="841572"/>
        <a:ext cx="482697" cy="264347"/>
      </dsp:txXfrm>
    </dsp:sp>
    <dsp:sp modelId="{8952A749-1167-4595-80C8-21FA6B78A7B0}">
      <dsp:nvSpPr>
        <dsp:cNvPr id="0" name=""/>
        <dsp:cNvSpPr/>
      </dsp:nvSpPr>
      <dsp:spPr>
        <a:xfrm>
          <a:off x="3168316" y="721380"/>
          <a:ext cx="2003685" cy="757099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Data processing</a:t>
          </a:r>
          <a:endParaRPr lang="en-US" sz="1600" b="1" kern="1200" dirty="0"/>
        </a:p>
      </dsp:txBody>
      <dsp:txXfrm>
        <a:off x="3168316" y="721380"/>
        <a:ext cx="2003685" cy="504732"/>
      </dsp:txXfrm>
    </dsp:sp>
    <dsp:sp modelId="{38BE47CB-6BB1-46BB-894C-B730136CDF5A}">
      <dsp:nvSpPr>
        <dsp:cNvPr id="0" name=""/>
        <dsp:cNvSpPr/>
      </dsp:nvSpPr>
      <dsp:spPr>
        <a:xfrm>
          <a:off x="3443692" y="1233646"/>
          <a:ext cx="2177831" cy="18858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61560"/>
              <a:satOff val="6060"/>
              <a:lumOff val="-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The acquired data are validated and transformed properly according to the requirements of the decision making techniques.</a:t>
          </a:r>
          <a:endParaRPr lang="en-US" sz="1400" kern="1200" dirty="0"/>
        </a:p>
      </dsp:txBody>
      <dsp:txXfrm>
        <a:off x="3498927" y="1288881"/>
        <a:ext cx="2067361" cy="1775385"/>
      </dsp:txXfrm>
    </dsp:sp>
    <dsp:sp modelId="{46423EBA-CE96-4FFC-8FE7-02AE0A6E71A4}">
      <dsp:nvSpPr>
        <dsp:cNvPr id="0" name=""/>
        <dsp:cNvSpPr/>
      </dsp:nvSpPr>
      <dsp:spPr>
        <a:xfrm>
          <a:off x="5462035" y="753456"/>
          <a:ext cx="614871" cy="440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462035" y="841572"/>
        <a:ext cx="482697" cy="264347"/>
      </dsp:txXfrm>
    </dsp:sp>
    <dsp:sp modelId="{8FA785A6-BE19-4A6E-A779-EF5D602066C0}">
      <dsp:nvSpPr>
        <dsp:cNvPr id="0" name=""/>
        <dsp:cNvSpPr/>
      </dsp:nvSpPr>
      <dsp:spPr>
        <a:xfrm>
          <a:off x="6332136" y="721380"/>
          <a:ext cx="2003685" cy="757099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Decision Making</a:t>
          </a:r>
          <a:endParaRPr lang="en-US" sz="1600" b="1" kern="1200" dirty="0"/>
        </a:p>
      </dsp:txBody>
      <dsp:txXfrm>
        <a:off x="6332136" y="721380"/>
        <a:ext cx="2003685" cy="504732"/>
      </dsp:txXfrm>
    </dsp:sp>
    <dsp:sp modelId="{5C2FC842-0A45-42EC-8F87-1A0B5936FA62}">
      <dsp:nvSpPr>
        <dsp:cNvPr id="0" name=""/>
        <dsp:cNvSpPr/>
      </dsp:nvSpPr>
      <dsp:spPr>
        <a:xfrm>
          <a:off x="6361601" y="1233646"/>
          <a:ext cx="2678646" cy="18858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A number of methods and techniques are applied to obtain the current health condition of the monitored equipment and recommend maintenance plans.</a:t>
          </a:r>
          <a:endParaRPr lang="en-US" sz="1400" kern="1200" dirty="0"/>
        </a:p>
      </dsp:txBody>
      <dsp:txXfrm>
        <a:off x="6416836" y="1288881"/>
        <a:ext cx="2568176" cy="177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D29F4-916A-0846-B978-7107E9C1D2A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A118-08FD-6041-B1C8-9F6FD168D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7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4D6C5-1E0C-3140-BE91-66B7E9AAE55B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D8898-440C-1F4D-AAA5-1ACECC333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www.beechamresearch.com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article.aspx?id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/magazine/archive/2015/07/world-without-work/395294/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19987-7ED6-894A-B558-17A2732D48D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6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/magazine/archive/2015/07/world-without-work/395294/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19987-7ED6-894A-B558-17A2732D48D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www.eoxys.com</a:t>
            </a:r>
            <a:r>
              <a:rPr lang="en-US" dirty="0" smtClean="0"/>
              <a:t>/services/internet-of-</a:t>
            </a:r>
            <a:r>
              <a:rPr lang="en-US" dirty="0" err="1" smtClean="0"/>
              <a:t>things.html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1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www.eoxys.com</a:t>
            </a:r>
            <a:r>
              <a:rPr lang="en-US" dirty="0" smtClean="0"/>
              <a:t>/services/internet-of-</a:t>
            </a:r>
            <a:r>
              <a:rPr lang="en-US" dirty="0" err="1" smtClean="0"/>
              <a:t>things.html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www.eoxys.com</a:t>
            </a:r>
            <a:r>
              <a:rPr lang="en-US" dirty="0" smtClean="0"/>
              <a:t>/services/internet-of-</a:t>
            </a:r>
            <a:r>
              <a:rPr lang="en-US" dirty="0" err="1" smtClean="0"/>
              <a:t>things.html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9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www.eoxys.com</a:t>
            </a:r>
            <a:r>
              <a:rPr lang="en-US" dirty="0" smtClean="0"/>
              <a:t>/services/internet-of-</a:t>
            </a:r>
            <a:r>
              <a:rPr lang="en-US" dirty="0" err="1" smtClean="0"/>
              <a:t>things.html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simonandfinn.com</a:t>
            </a:r>
            <a:r>
              <a:rPr lang="en-US" dirty="0"/>
              <a:t>/tag/</a:t>
            </a:r>
            <a:r>
              <a:rPr lang="en-US" dirty="0" err="1"/>
              <a:t>nietzsche</a:t>
            </a:r>
            <a:r>
              <a:rPr lang="en-US" dirty="0"/>
              <a:t>-abyss-quote/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nise@fbk.eu" TargetMode="External"/><Relationship Id="rId4" Type="http://schemas.openxmlformats.org/officeDocument/2006/relationships/hyperlink" Target="http://st.fbk.eu/SilvioRanise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png"/><Relationship Id="rId13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gif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s" TargetMode="External"/><Relationship Id="rId4" Type="http://schemas.openxmlformats.org/officeDocument/2006/relationships/hyperlink" Target="https://en.wikipedia.org/wiki/Software" TargetMode="External"/><Relationship Id="rId5" Type="http://schemas.openxmlformats.org/officeDocument/2006/relationships/hyperlink" Target="https://en.wikipedia.org/wiki/Sensor" TargetMode="External"/><Relationship Id="rId6" Type="http://schemas.openxmlformats.org/officeDocument/2006/relationships/hyperlink" Target="https://en.wikipedia.org/wiki/Actuator" TargetMode="External"/><Relationship Id="rId7" Type="http://schemas.openxmlformats.org/officeDocument/2006/relationships/hyperlink" Target="https://en.wikipedia.org/wiki/Internet_access" TargetMode="External"/><Relationship Id="rId8" Type="http://schemas.openxmlformats.org/officeDocument/2006/relationships/hyperlink" Target="https://en.wikipedia.org/wiki/Data" TargetMode="External"/><Relationship Id="rId9" Type="http://schemas.openxmlformats.org/officeDocument/2006/relationships/hyperlink" Target="https://en.wikipedia.org/wiki/Internet" TargetMode="External"/><Relationship Id="rId10" Type="http://schemas.openxmlformats.org/officeDocument/2006/relationships/image" Target="../media/image46.emf"/><Relationship Id="rId11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mbedded_syste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www.eoxys.com/services/internet-of-thing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www.eoxys.com/services/internet-of-things.html" TargetMode="External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www.eoxys.com/services/internet-of-things.html" TargetMode="External"/><Relationship Id="rId5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www.eoxys.com/services/internet-of-things.html" TargetMode="External"/><Relationship Id="rId5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055352" cy="3035808"/>
          </a:xfrm>
        </p:spPr>
        <p:txBody>
          <a:bodyPr/>
          <a:lstStyle/>
          <a:p>
            <a:r>
              <a:rPr lang="en-US" sz="6600" dirty="0" smtClean="0"/>
              <a:t>Industry 4.0, Predictive maintenance &amp; </a:t>
            </a:r>
            <a:r>
              <a:rPr lang="en-US" sz="6600" dirty="0" err="1" smtClean="0"/>
              <a:t>IoT</a:t>
            </a:r>
            <a:r>
              <a:rPr lang="en-US" sz="6600" dirty="0" smtClean="0"/>
              <a:t>:</a:t>
            </a:r>
            <a:br>
              <a:rPr lang="en-US" sz="6600" dirty="0" smtClean="0"/>
            </a:br>
            <a:r>
              <a:rPr lang="en-US" sz="6600" dirty="0" smtClean="0"/>
              <a:t>AN introduction</a:t>
            </a:r>
            <a:endParaRPr lang="en-US" sz="6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061655"/>
          </a:xfrm>
        </p:spPr>
        <p:txBody>
          <a:bodyPr>
            <a:normAutofit/>
          </a:bodyPr>
          <a:lstStyle/>
          <a:p>
            <a:r>
              <a:rPr lang="en-US" dirty="0" smtClean="0"/>
              <a:t>Silvio Ranise – Head of the Security &amp; Trust Research Unit</a:t>
            </a:r>
          </a:p>
          <a:p>
            <a:r>
              <a:rPr lang="en-US" i="1" dirty="0" smtClean="0">
                <a:hlinkClick r:id="rId3"/>
              </a:rPr>
              <a:t>ranise@fbk.eu</a:t>
            </a:r>
            <a:r>
              <a:rPr lang="en-US" i="1" dirty="0" smtClean="0"/>
              <a:t> / </a:t>
            </a:r>
            <a:r>
              <a:rPr lang="en-US" i="1" dirty="0" smtClean="0">
                <a:hlinkClick r:id="rId4"/>
              </a:rPr>
              <a:t>http://st.fbk.eu/SilvioRanise</a:t>
            </a:r>
            <a:r>
              <a:rPr lang="en-US" i="1" dirty="0" smtClean="0"/>
              <a:t> </a:t>
            </a:r>
            <a:endParaRPr lang="en-US" dirty="0" smtClean="0"/>
          </a:p>
        </p:txBody>
      </p:sp>
      <p:pic>
        <p:nvPicPr>
          <p:cNvPr id="1026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5229225"/>
            <a:ext cx="23241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fbk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71" y="5450774"/>
            <a:ext cx="1073849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26" y="5153025"/>
            <a:ext cx="27432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19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7" y="1022722"/>
            <a:ext cx="5040003" cy="453706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2" descr="ig.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98" y="1792220"/>
            <a:ext cx="5270471" cy="22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561898" y="2392458"/>
            <a:ext cx="1174044" cy="16851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11" y="109538"/>
            <a:ext cx="10058400" cy="1609344"/>
          </a:xfrm>
        </p:spPr>
        <p:txBody>
          <a:bodyPr/>
          <a:lstStyle/>
          <a:p>
            <a:r>
              <a:rPr lang="en-US" smtClean="0"/>
              <a:t>machine/deep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42" y="2150745"/>
            <a:ext cx="6822018" cy="4351338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err="1" smtClean="0"/>
              <a:t>consente</a:t>
            </a:r>
            <a:r>
              <a:rPr lang="en-US" dirty="0" smtClean="0"/>
              <a:t> di fare </a:t>
            </a:r>
            <a:r>
              <a:rPr lang="en-US" dirty="0" err="1" smtClean="0"/>
              <a:t>predizioni</a:t>
            </a:r>
            <a:r>
              <a:rPr lang="en-US" dirty="0" smtClean="0"/>
              <a:t> </a:t>
            </a:r>
            <a:r>
              <a:rPr lang="en-US" dirty="0" err="1" smtClean="0"/>
              <a:t>basandosi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un </a:t>
            </a:r>
            <a:r>
              <a:rPr lang="en-US" dirty="0" err="1" smtClean="0"/>
              <a:t>enorme</a:t>
            </a:r>
            <a:r>
              <a:rPr lang="en-US" dirty="0" smtClean="0"/>
              <a:t> </a:t>
            </a:r>
            <a:r>
              <a:rPr lang="en-US" dirty="0" err="1" smtClean="0"/>
              <a:t>quantità</a:t>
            </a:r>
            <a:r>
              <a:rPr lang="en-US" dirty="0" smtClean="0"/>
              <a:t> di </a:t>
            </a:r>
            <a:r>
              <a:rPr lang="en-US" dirty="0" err="1" smtClean="0"/>
              <a:t>dati</a:t>
            </a:r>
            <a:r>
              <a:rPr lang="en-US" dirty="0" smtClean="0"/>
              <a:t>. </a:t>
            </a:r>
          </a:p>
          <a:p>
            <a:r>
              <a:rPr lang="en-US" dirty="0" smtClean="0"/>
              <a:t>Questa area </a:t>
            </a:r>
            <a:r>
              <a:rPr lang="en-US" dirty="0" err="1" smtClean="0"/>
              <a:t>dell’Intelligenza</a:t>
            </a:r>
            <a:r>
              <a:rPr lang="en-US" dirty="0" smtClean="0"/>
              <a:t> </a:t>
            </a:r>
            <a:r>
              <a:rPr lang="en-US" dirty="0" err="1" smtClean="0"/>
              <a:t>Artificiale</a:t>
            </a:r>
            <a:r>
              <a:rPr lang="en-US" dirty="0" smtClean="0"/>
              <a:t> </a:t>
            </a:r>
            <a:r>
              <a:rPr lang="en-US" dirty="0" err="1" smtClean="0"/>
              <a:t>costruisce</a:t>
            </a:r>
            <a:r>
              <a:rPr lang="en-US" dirty="0" smtClean="0"/>
              <a:t> 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concetto</a:t>
            </a:r>
            <a:r>
              <a:rPr lang="en-US" dirty="0" smtClean="0"/>
              <a:t> di </a:t>
            </a:r>
            <a:r>
              <a:rPr lang="en-US" dirty="0" err="1" smtClean="0"/>
              <a:t>riconoscimento</a:t>
            </a:r>
            <a:r>
              <a:rPr lang="en-US" dirty="0" smtClean="0"/>
              <a:t> di </a:t>
            </a:r>
            <a:r>
              <a:rPr lang="en-US" dirty="0" err="1" smtClean="0"/>
              <a:t>modello</a:t>
            </a:r>
            <a:r>
              <a:rPr lang="en-US" dirty="0" smtClean="0"/>
              <a:t>, e ha </a:t>
            </a:r>
            <a:r>
              <a:rPr lang="en-US" dirty="0" err="1" smtClean="0"/>
              <a:t>l’abilità</a:t>
            </a:r>
            <a:r>
              <a:rPr lang="en-US" dirty="0" smtClean="0"/>
              <a:t> di </a:t>
            </a:r>
            <a:r>
              <a:rPr lang="en-US" dirty="0" err="1" smtClean="0"/>
              <a:t>generare</a:t>
            </a:r>
            <a:r>
              <a:rPr lang="en-US" dirty="0" smtClean="0"/>
              <a:t> </a:t>
            </a:r>
            <a:r>
              <a:rPr lang="en-US" dirty="0" err="1" smtClean="0"/>
              <a:t>conoscenza</a:t>
            </a:r>
            <a:r>
              <a:rPr lang="en-US" dirty="0" smtClean="0"/>
              <a:t> </a:t>
            </a:r>
            <a:r>
              <a:rPr lang="en-US" dirty="0" err="1" smtClean="0"/>
              <a:t>dall’esperienza</a:t>
            </a:r>
            <a:r>
              <a:rPr lang="en-US" dirty="0" smtClean="0"/>
              <a:t> </a:t>
            </a:r>
            <a:r>
              <a:rPr lang="en-US" dirty="0" err="1" smtClean="0"/>
              <a:t>pregressa</a:t>
            </a:r>
            <a:r>
              <a:rPr lang="en-US" dirty="0" smtClean="0"/>
              <a:t> in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indipendente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Questo</a:t>
            </a:r>
            <a:r>
              <a:rPr lang="en-US" dirty="0" smtClean="0"/>
              <a:t> è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motivo</a:t>
            </a:r>
            <a:r>
              <a:rPr lang="en-US" dirty="0" smtClean="0"/>
              <a:t> per cui </a:t>
            </a:r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 err="1" smtClean="0"/>
              <a:t>avendo</a:t>
            </a:r>
            <a:r>
              <a:rPr lang="en-US" dirty="0" smtClean="0"/>
              <a:t> </a:t>
            </a:r>
            <a:r>
              <a:rPr lang="en-US" dirty="0" err="1" smtClean="0"/>
              <a:t>così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successo</a:t>
            </a:r>
            <a:r>
              <a:rPr lang="en-US" dirty="0" smtClean="0"/>
              <a:t> </a:t>
            </a:r>
            <a:r>
              <a:rPr lang="en-US" dirty="0" err="1" smtClean="0"/>
              <a:t>nei</a:t>
            </a:r>
            <a:r>
              <a:rPr lang="en-US" dirty="0" smtClean="0"/>
              <a:t> </a:t>
            </a:r>
            <a:r>
              <a:rPr lang="en-US" dirty="0" err="1" smtClean="0"/>
              <a:t>processi</a:t>
            </a:r>
            <a:r>
              <a:rPr lang="en-US" dirty="0" smtClean="0"/>
              <a:t> </a:t>
            </a:r>
            <a:r>
              <a:rPr lang="en-US" dirty="0" err="1" smtClean="0"/>
              <a:t>industriali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2" y="1878683"/>
            <a:ext cx="6034168" cy="2560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1303" y="1559081"/>
            <a:ext cx="390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vs Machine Learning</a:t>
            </a:r>
          </a:p>
        </p:txBody>
      </p:sp>
      <p:pic>
        <p:nvPicPr>
          <p:cNvPr id="7" name="Picture 2" descr="ig.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54" y="2586074"/>
            <a:ext cx="5270471" cy="22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724710" y="2795450"/>
            <a:ext cx="1174044" cy="7331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639889" y="2792568"/>
            <a:ext cx="1174044" cy="7331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(deep) learning approach</a:t>
            </a:r>
          </a:p>
        </p:txBody>
      </p:sp>
      <p:sp>
        <p:nvSpPr>
          <p:cNvPr id="5" name="Shape 67"/>
          <p:cNvSpPr/>
          <p:nvPr/>
        </p:nvSpPr>
        <p:spPr>
          <a:xfrm>
            <a:off x="1857640" y="1926470"/>
            <a:ext cx="2586900" cy="32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200" b="1" dirty="0">
                <a:solidFill>
                  <a:srgbClr val="434343"/>
                </a:solidFill>
              </a:rPr>
              <a:t>Input</a:t>
            </a:r>
          </a:p>
          <a:p>
            <a:pPr>
              <a:spcBef>
                <a:spcPts val="0"/>
              </a:spcBef>
            </a:pPr>
            <a:endParaRPr sz="140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r>
              <a:rPr lang="en-GB" sz="1600" dirty="0">
                <a:solidFill>
                  <a:srgbClr val="434343"/>
                </a:solidFill>
              </a:rPr>
              <a:t>Raw data (</a:t>
            </a:r>
            <a:r>
              <a:rPr lang="en-GB" sz="1600" dirty="0" err="1">
                <a:solidFill>
                  <a:srgbClr val="434343"/>
                </a:solidFill>
              </a:rPr>
              <a:t>eg</a:t>
            </a:r>
            <a:r>
              <a:rPr lang="en-GB" sz="1600" dirty="0">
                <a:solidFill>
                  <a:srgbClr val="434343"/>
                </a:solidFill>
              </a:rPr>
              <a:t> vibration, temperature, image, video,…) about</a:t>
            </a:r>
          </a:p>
          <a:p>
            <a:pPr>
              <a:spcBef>
                <a:spcPts val="0"/>
              </a:spcBef>
            </a:pPr>
            <a:endParaRPr sz="1600" dirty="0">
              <a:solidFill>
                <a:srgbClr val="434343"/>
              </a:solidFill>
            </a:endParaRP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the behaviour of n components (often obtained by ad hoc platforms) until degradation. 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Current (n+1) running component </a:t>
            </a:r>
          </a:p>
        </p:txBody>
      </p:sp>
      <p:sp>
        <p:nvSpPr>
          <p:cNvPr id="6" name="Shape 68"/>
          <p:cNvSpPr/>
          <p:nvPr/>
        </p:nvSpPr>
        <p:spPr>
          <a:xfrm>
            <a:off x="7552010" y="1926470"/>
            <a:ext cx="2702400" cy="32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200" b="1" dirty="0">
                <a:solidFill>
                  <a:srgbClr val="434343"/>
                </a:solidFill>
              </a:rPr>
              <a:t>Output</a:t>
            </a:r>
            <a:r>
              <a:rPr lang="en-GB" sz="1600" dirty="0">
                <a:solidFill>
                  <a:srgbClr val="434343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endParaRPr sz="160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r>
              <a:rPr lang="en-GB" sz="1600" dirty="0">
                <a:solidFill>
                  <a:srgbClr val="434343"/>
                </a:solidFill>
              </a:rPr>
              <a:t>Prediction on:</a:t>
            </a:r>
          </a:p>
          <a:p>
            <a:pPr>
              <a:spcBef>
                <a:spcPts val="0"/>
              </a:spcBef>
            </a:pPr>
            <a:endParaRPr sz="1600" dirty="0">
              <a:solidFill>
                <a:srgbClr val="434343"/>
              </a:solidFill>
            </a:endParaRP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Health condition (good/degrading/bad/…)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Remaining useful life (RUL)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Cause of fault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…</a:t>
            </a:r>
          </a:p>
          <a:p>
            <a:pPr>
              <a:spcBef>
                <a:spcPts val="0"/>
              </a:spcBef>
            </a:pPr>
            <a:endParaRPr sz="1600" dirty="0"/>
          </a:p>
          <a:p>
            <a:pPr>
              <a:spcBef>
                <a:spcPts val="0"/>
              </a:spcBef>
            </a:pPr>
            <a:endParaRPr sz="1600" dirty="0"/>
          </a:p>
        </p:txBody>
      </p:sp>
      <p:sp>
        <p:nvSpPr>
          <p:cNvPr id="7" name="Shape 69"/>
          <p:cNvSpPr/>
          <p:nvPr/>
        </p:nvSpPr>
        <p:spPr>
          <a:xfrm>
            <a:off x="5116211" y="2829995"/>
            <a:ext cx="1652346" cy="168517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GB" sz="1800">
                <a:solidFill>
                  <a:srgbClr val="434343"/>
                </a:solidFill>
              </a:rPr>
              <a:t>Some magic	</a:t>
            </a:r>
          </a:p>
        </p:txBody>
      </p:sp>
      <p:sp>
        <p:nvSpPr>
          <p:cNvPr id="8" name="Shape 70"/>
          <p:cNvSpPr/>
          <p:nvPr/>
        </p:nvSpPr>
        <p:spPr>
          <a:xfrm>
            <a:off x="4592749" y="3612645"/>
            <a:ext cx="371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sz="1800"/>
          </a:p>
        </p:txBody>
      </p:sp>
      <p:sp>
        <p:nvSpPr>
          <p:cNvPr id="9" name="Shape 71"/>
          <p:cNvSpPr/>
          <p:nvPr/>
        </p:nvSpPr>
        <p:spPr>
          <a:xfrm>
            <a:off x="6920624" y="3612645"/>
            <a:ext cx="371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1912650" y="5385783"/>
            <a:ext cx="8384624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600" dirty="0"/>
              <a:t>Data pre-processing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Learn to classify (a function estimated by a ML technique) or estimate RUL (support vector regression), identifying most relevant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Or directly encode hundreds of time series into a compact internal representation </a:t>
            </a:r>
            <a:r>
              <a:rPr lang="en-US" sz="1600" dirty="0">
                <a:sym typeface="Wingdings" panose="05000000000000000000" pitchFamily="2" charset="2"/>
              </a:rPr>
              <a:t>to develop estimators 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4C98682-FD31-41D3-B40E-7A45E65BE010}"/>
              </a:ext>
            </a:extLst>
          </p:cNvPr>
          <p:cNvSpPr/>
          <p:nvPr/>
        </p:nvSpPr>
        <p:spPr>
          <a:xfrm>
            <a:off x="7472059" y="5151470"/>
            <a:ext cx="286230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1000" dirty="0"/>
              <a:t>Innovation: multi-task prediction. Deep Learning can estimate multiple target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to predict quantitative information (e.g. Remaining Useful Lifetime)</a:t>
            </a:r>
            <a:endParaRPr lang="en-US" dirty="0"/>
          </a:p>
        </p:txBody>
      </p:sp>
      <p:sp>
        <p:nvSpPr>
          <p:cNvPr id="3" name="Shape 144"/>
          <p:cNvSpPr/>
          <p:nvPr/>
        </p:nvSpPr>
        <p:spPr>
          <a:xfrm>
            <a:off x="1731207" y="2378088"/>
            <a:ext cx="1519200" cy="1525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>
                <a:solidFill>
                  <a:schemeClr val="dk2"/>
                </a:solidFill>
              </a:rPr>
              <a:t>Training sets</a:t>
            </a:r>
          </a:p>
          <a:p>
            <a:pPr>
              <a:buClr>
                <a:schemeClr val="dk1"/>
              </a:buClr>
              <a:buSzPct val="137500"/>
            </a:pPr>
            <a:r>
              <a:rPr lang="en-GB" sz="800">
                <a:solidFill>
                  <a:schemeClr val="dk2"/>
                </a:solidFill>
              </a:rPr>
              <a:t>{&lt;h</a:t>
            </a:r>
            <a:r>
              <a:rPr lang="en-GB" sz="800" baseline="-25000">
                <a:solidFill>
                  <a:schemeClr val="dk2"/>
                </a:solidFill>
              </a:rPr>
              <a:t>i-nr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 … ,h</a:t>
            </a:r>
            <a:r>
              <a:rPr lang="en-GB" sz="800" baseline="-25000">
                <a:solidFill>
                  <a:schemeClr val="dk2"/>
                </a:solidFill>
              </a:rPr>
              <a:t>i-r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),h</a:t>
            </a:r>
            <a:r>
              <a:rPr lang="en-GB" sz="800" baseline="-25000">
                <a:solidFill>
                  <a:schemeClr val="dk2"/>
                </a:solidFill>
              </a:rPr>
              <a:t>i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</a:t>
            </a:r>
            <a:r>
              <a:rPr lang="en-GB" sz="800">
                <a:solidFill>
                  <a:srgbClr val="0000FF"/>
                </a:solidFill>
              </a:rPr>
              <a:t>h</a:t>
            </a:r>
            <a:r>
              <a:rPr lang="en-GB" sz="800" baseline="-25000">
                <a:solidFill>
                  <a:srgbClr val="0000FF"/>
                </a:solidFill>
              </a:rPr>
              <a:t>i+1</a:t>
            </a:r>
            <a:r>
              <a:rPr lang="en-GB" sz="800">
                <a:solidFill>
                  <a:srgbClr val="0000FF"/>
                </a:solidFill>
              </a:rPr>
              <a:t>(f</a:t>
            </a:r>
            <a:r>
              <a:rPr lang="en-GB" sz="800" baseline="-25000">
                <a:solidFill>
                  <a:srgbClr val="0000FF"/>
                </a:solidFill>
              </a:rPr>
              <a:t>ir</a:t>
            </a:r>
            <a:r>
              <a:rPr lang="en-GB" sz="800">
                <a:solidFill>
                  <a:srgbClr val="0000FF"/>
                </a:solidFill>
              </a:rPr>
              <a:t>)</a:t>
            </a:r>
            <a:r>
              <a:rPr lang="en-GB" sz="800">
                <a:solidFill>
                  <a:srgbClr val="666666"/>
                </a:solidFill>
              </a:rPr>
              <a:t>&gt;}</a:t>
            </a:r>
          </a:p>
          <a:p>
            <a:endParaRPr sz="800">
              <a:solidFill>
                <a:schemeClr val="dk2"/>
              </a:solidFill>
            </a:endParaRPr>
          </a:p>
          <a:p>
            <a:r>
              <a:rPr lang="en-GB" sz="800">
                <a:solidFill>
                  <a:schemeClr val="dk2"/>
                </a:solidFill>
              </a:rPr>
              <a:t>{&lt;h</a:t>
            </a:r>
            <a:r>
              <a:rPr lang="en-GB" sz="800" baseline="-25000">
                <a:solidFill>
                  <a:schemeClr val="dk2"/>
                </a:solidFill>
              </a:rPr>
              <a:t>i-nr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 … ,h</a:t>
            </a:r>
            <a:r>
              <a:rPr lang="en-GB" sz="800" baseline="-25000">
                <a:solidFill>
                  <a:schemeClr val="dk2"/>
                </a:solidFill>
              </a:rPr>
              <a:t>i-r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),h</a:t>
            </a:r>
            <a:r>
              <a:rPr lang="en-GB" sz="800" baseline="-25000">
                <a:solidFill>
                  <a:schemeClr val="dk2"/>
                </a:solidFill>
              </a:rPr>
              <a:t>i</a:t>
            </a:r>
            <a:r>
              <a:rPr lang="en-GB" sz="800">
                <a:solidFill>
                  <a:schemeClr val="dk2"/>
                </a:solidFill>
              </a:rPr>
              <a:t>(f</a:t>
            </a:r>
            <a:r>
              <a:rPr lang="en-GB" sz="800" baseline="-25000">
                <a:solidFill>
                  <a:schemeClr val="dk2"/>
                </a:solidFill>
              </a:rPr>
              <a:t>ir</a:t>
            </a:r>
            <a:r>
              <a:rPr lang="en-GB" sz="800">
                <a:solidFill>
                  <a:schemeClr val="dk2"/>
                </a:solidFill>
              </a:rPr>
              <a:t>), </a:t>
            </a:r>
            <a:r>
              <a:rPr lang="en-GB" sz="800">
                <a:solidFill>
                  <a:srgbClr val="0000FF"/>
                </a:solidFill>
              </a:rPr>
              <a:t>h</a:t>
            </a:r>
            <a:r>
              <a:rPr lang="en-GB" sz="800" baseline="-25000">
                <a:solidFill>
                  <a:srgbClr val="0000FF"/>
                </a:solidFill>
              </a:rPr>
              <a:t>i+2</a:t>
            </a:r>
            <a:r>
              <a:rPr lang="en-GB" sz="800">
                <a:solidFill>
                  <a:srgbClr val="0000FF"/>
                </a:solidFill>
              </a:rPr>
              <a:t>(f</a:t>
            </a:r>
            <a:r>
              <a:rPr lang="en-GB" sz="800" baseline="-25000">
                <a:solidFill>
                  <a:srgbClr val="0000FF"/>
                </a:solidFill>
              </a:rPr>
              <a:t>ir</a:t>
            </a:r>
            <a:r>
              <a:rPr lang="en-GB" sz="800">
                <a:solidFill>
                  <a:srgbClr val="0000FF"/>
                </a:solidFill>
              </a:rPr>
              <a:t>)</a:t>
            </a:r>
            <a:r>
              <a:rPr lang="en-GB" sz="800">
                <a:solidFill>
                  <a:srgbClr val="666666"/>
                </a:solidFill>
              </a:rPr>
              <a:t>&gt;}</a:t>
            </a:r>
          </a:p>
          <a:p>
            <a:endParaRPr sz="800">
              <a:solidFill>
                <a:srgbClr val="0000FF"/>
              </a:solidFill>
            </a:endParaRPr>
          </a:p>
          <a:p>
            <a:r>
              <a:rPr lang="en-GB" sz="800">
                <a:solidFill>
                  <a:srgbClr val="0000FF"/>
                </a:solidFill>
              </a:rPr>
              <a:t>…..</a:t>
            </a:r>
          </a:p>
        </p:txBody>
      </p:sp>
      <p:sp>
        <p:nvSpPr>
          <p:cNvPr id="4" name="Shape 145"/>
          <p:cNvSpPr/>
          <p:nvPr/>
        </p:nvSpPr>
        <p:spPr>
          <a:xfrm>
            <a:off x="4045032" y="2410163"/>
            <a:ext cx="1323300" cy="6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>
                <a:solidFill>
                  <a:schemeClr val="dk2"/>
                </a:solidFill>
              </a:rPr>
              <a:t>Regression</a:t>
            </a:r>
          </a:p>
          <a:p>
            <a:r>
              <a:rPr lang="en-GB" b="1">
                <a:solidFill>
                  <a:schemeClr val="dk2"/>
                </a:solidFill>
              </a:rPr>
              <a:t>(SVR)</a:t>
            </a:r>
          </a:p>
        </p:txBody>
      </p:sp>
      <p:sp>
        <p:nvSpPr>
          <p:cNvPr id="5" name="Shape 146"/>
          <p:cNvSpPr/>
          <p:nvPr/>
        </p:nvSpPr>
        <p:spPr>
          <a:xfrm>
            <a:off x="3479482" y="2660238"/>
            <a:ext cx="3879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147"/>
          <p:cNvSpPr/>
          <p:nvPr/>
        </p:nvSpPr>
        <p:spPr>
          <a:xfrm>
            <a:off x="5607707" y="2660238"/>
            <a:ext cx="3879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148"/>
          <p:cNvSpPr/>
          <p:nvPr/>
        </p:nvSpPr>
        <p:spPr>
          <a:xfrm>
            <a:off x="6267332" y="2362688"/>
            <a:ext cx="1519290" cy="917784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>
                <a:solidFill>
                  <a:schemeClr val="dk2"/>
                </a:solidFill>
              </a:rPr>
              <a:t>Regression models</a:t>
            </a:r>
          </a:p>
        </p:txBody>
      </p:sp>
      <p:grpSp>
        <p:nvGrpSpPr>
          <p:cNvPr id="8" name="Shape 149"/>
          <p:cNvGrpSpPr/>
          <p:nvPr/>
        </p:nvGrpSpPr>
        <p:grpSpPr>
          <a:xfrm>
            <a:off x="3350432" y="3296652"/>
            <a:ext cx="6837550" cy="2801687"/>
            <a:chOff x="2033650" y="2312688"/>
            <a:chExt cx="6837550" cy="2801687"/>
          </a:xfrm>
        </p:grpSpPr>
        <p:pic>
          <p:nvPicPr>
            <p:cNvPr id="9" name="Shape 15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24025" y="3422075"/>
              <a:ext cx="3916924" cy="169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151"/>
            <p:cNvSpPr/>
            <p:nvPr/>
          </p:nvSpPr>
          <p:spPr>
            <a:xfrm>
              <a:off x="2033650" y="2700225"/>
              <a:ext cx="2777400" cy="6570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b="1">
                  <a:solidFill>
                    <a:schemeClr val="dk2"/>
                  </a:solidFill>
                </a:rPr>
                <a:t>Current trace</a:t>
              </a:r>
            </a:p>
            <a:p>
              <a:pPr>
                <a:buClr>
                  <a:schemeClr val="dk1"/>
                </a:buClr>
              </a:pPr>
              <a:r>
                <a:rPr lang="en-GB">
                  <a:solidFill>
                    <a:schemeClr val="dk2"/>
                  </a:solidFill>
                </a:rPr>
                <a:t>h</a:t>
              </a:r>
              <a:r>
                <a:rPr lang="en-GB" baseline="-25000">
                  <a:solidFill>
                    <a:schemeClr val="dk2"/>
                  </a:solidFill>
                </a:rPr>
                <a:t>k-nr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 … ,h</a:t>
              </a:r>
              <a:r>
                <a:rPr lang="en-GB" baseline="-25000">
                  <a:solidFill>
                    <a:schemeClr val="dk2"/>
                  </a:solidFill>
                </a:rPr>
                <a:t>k-r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),h</a:t>
              </a:r>
              <a:r>
                <a:rPr lang="en-GB" baseline="-25000">
                  <a:solidFill>
                    <a:schemeClr val="dk2"/>
                  </a:solidFill>
                </a:rPr>
                <a:t>k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</a:t>
              </a:r>
              <a:r>
                <a:rPr lang="en-GB">
                  <a:solidFill>
                    <a:srgbClr val="0000FF"/>
                  </a:solidFill>
                </a:rPr>
                <a:t>?</a:t>
              </a:r>
            </a:p>
          </p:txBody>
        </p:sp>
        <p:sp>
          <p:nvSpPr>
            <p:cNvPr id="11" name="Shape 152"/>
            <p:cNvSpPr/>
            <p:nvPr/>
          </p:nvSpPr>
          <p:spPr>
            <a:xfrm rot="-1960918">
              <a:off x="4336721" y="2312718"/>
              <a:ext cx="387795" cy="22951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2" name="Shape 153"/>
            <p:cNvSpPr/>
            <p:nvPr/>
          </p:nvSpPr>
          <p:spPr>
            <a:xfrm>
              <a:off x="5202800" y="2646525"/>
              <a:ext cx="3668400" cy="710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b="1">
                  <a:solidFill>
                    <a:schemeClr val="dk2"/>
                  </a:solidFill>
                </a:rPr>
                <a:t>Current trace</a:t>
              </a:r>
            </a:p>
            <a:p>
              <a:r>
                <a:rPr lang="en-GB">
                  <a:solidFill>
                    <a:schemeClr val="dk2"/>
                  </a:solidFill>
                </a:rPr>
                <a:t>h</a:t>
              </a:r>
              <a:r>
                <a:rPr lang="en-GB" baseline="-25000">
                  <a:solidFill>
                    <a:schemeClr val="dk2"/>
                  </a:solidFill>
                </a:rPr>
                <a:t>k-nr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 … ,h</a:t>
              </a:r>
              <a:r>
                <a:rPr lang="en-GB" baseline="-25000">
                  <a:solidFill>
                    <a:schemeClr val="dk2"/>
                  </a:solidFill>
                </a:rPr>
                <a:t>k-r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),h</a:t>
              </a:r>
              <a:r>
                <a:rPr lang="en-GB" baseline="-25000">
                  <a:solidFill>
                    <a:schemeClr val="dk2"/>
                  </a:solidFill>
                </a:rPr>
                <a:t>k</a:t>
              </a:r>
              <a:r>
                <a:rPr lang="en-GB">
                  <a:solidFill>
                    <a:schemeClr val="dk2"/>
                  </a:solidFill>
                </a:rPr>
                <a:t>(f</a:t>
              </a:r>
              <a:r>
                <a:rPr lang="en-GB" baseline="-25000">
                  <a:solidFill>
                    <a:schemeClr val="dk2"/>
                  </a:solidFill>
                </a:rPr>
                <a:t>ir</a:t>
              </a:r>
              <a:r>
                <a:rPr lang="en-GB">
                  <a:solidFill>
                    <a:schemeClr val="dk2"/>
                  </a:solidFill>
                </a:rPr>
                <a:t>), </a:t>
              </a:r>
              <a:r>
                <a:rPr lang="en-GB">
                  <a:solidFill>
                    <a:srgbClr val="0000FF"/>
                  </a:solidFill>
                </a:rPr>
                <a:t>h</a:t>
              </a:r>
              <a:r>
                <a:rPr lang="en-GB" baseline="-25000">
                  <a:solidFill>
                    <a:srgbClr val="0000FF"/>
                  </a:solidFill>
                </a:rPr>
                <a:t>k+1</a:t>
              </a:r>
              <a:r>
                <a:rPr lang="en-GB">
                  <a:solidFill>
                    <a:srgbClr val="0000FF"/>
                  </a:solidFill>
                </a:rPr>
                <a:t>(f</a:t>
              </a:r>
              <a:r>
                <a:rPr lang="en-GB" baseline="-25000">
                  <a:solidFill>
                    <a:srgbClr val="0000FF"/>
                  </a:solidFill>
                </a:rPr>
                <a:t>ir</a:t>
              </a:r>
              <a:r>
                <a:rPr lang="en-GB">
                  <a:solidFill>
                    <a:srgbClr val="0000FF"/>
                  </a:solidFill>
                </a:rPr>
                <a:t>),h</a:t>
              </a:r>
              <a:r>
                <a:rPr lang="en-GB" baseline="-25000">
                  <a:solidFill>
                    <a:srgbClr val="0000FF"/>
                  </a:solidFill>
                </a:rPr>
                <a:t>k+2</a:t>
              </a:r>
              <a:r>
                <a:rPr lang="en-GB">
                  <a:solidFill>
                    <a:srgbClr val="0000FF"/>
                  </a:solidFill>
                </a:rPr>
                <a:t>(f</a:t>
              </a:r>
              <a:r>
                <a:rPr lang="en-GB" baseline="-25000">
                  <a:solidFill>
                    <a:srgbClr val="0000FF"/>
                  </a:solidFill>
                </a:rPr>
                <a:t>ir</a:t>
              </a:r>
              <a:r>
                <a:rPr lang="en-GB">
                  <a:solidFill>
                    <a:srgbClr val="0000FF"/>
                  </a:solidFill>
                </a:rPr>
                <a:t>), ... </a:t>
              </a:r>
            </a:p>
          </p:txBody>
        </p:sp>
        <p:sp>
          <p:nvSpPr>
            <p:cNvPr id="13" name="Shape 154"/>
            <p:cNvSpPr/>
            <p:nvPr/>
          </p:nvSpPr>
          <p:spPr>
            <a:xfrm rot="2108454">
              <a:off x="5977318" y="2312688"/>
              <a:ext cx="387777" cy="2295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pic>
        <p:nvPicPr>
          <p:cNvPr id="14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016" y="4397863"/>
            <a:ext cx="2016778" cy="14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maintenance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s://www2.deloitte.com/content/dam/insights/us/articles/3828_Making-maintenance-smarter/figures/3828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59" y="643467"/>
            <a:ext cx="7609281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 predictive maintenance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1" y="643467"/>
            <a:ext cx="721359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0579" y="-194637"/>
            <a:ext cx="10058400" cy="1609344"/>
          </a:xfrm>
        </p:spPr>
        <p:txBody>
          <a:bodyPr/>
          <a:lstStyle/>
          <a:p>
            <a:r>
              <a:rPr lang="en-US" dirty="0" smtClean="0"/>
              <a:t>Predictive Maintenance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52650" y="1136823"/>
            <a:ext cx="8172450" cy="2259521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predictive maintenance</a:t>
            </a:r>
            <a:r>
              <a:rPr lang="en-US" dirty="0" smtClean="0"/>
              <a:t> principle is to 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b="1" dirty="0" smtClean="0"/>
              <a:t>use a combination of measurements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  on </a:t>
            </a:r>
            <a:r>
              <a:rPr lang="en-US" u="sng" dirty="0" smtClean="0"/>
              <a:t>process</a:t>
            </a:r>
            <a:r>
              <a:rPr lang="en-US" dirty="0" smtClean="0"/>
              <a:t> and </a:t>
            </a:r>
            <a:r>
              <a:rPr lang="en-US" u="sng" dirty="0" smtClean="0"/>
              <a:t>machinery</a:t>
            </a:r>
          </a:p>
          <a:p>
            <a:pPr marL="0" indent="0">
              <a:buNone/>
            </a:pPr>
            <a:r>
              <a:rPr lang="en-US" dirty="0" smtClean="0"/>
              <a:t>    to </a:t>
            </a:r>
            <a:r>
              <a:rPr lang="en-US" b="1" dirty="0" smtClean="0"/>
              <a:t>evaluate equipment conditions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Several technologies are available: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949513" y="3699360"/>
            <a:ext cx="2032438" cy="1551214"/>
            <a:chOff x="4425513" y="3699360"/>
            <a:chExt cx="2032438" cy="1551214"/>
          </a:xfrm>
        </p:grpSpPr>
        <p:sp>
          <p:nvSpPr>
            <p:cNvPr id="10" name="Oval 9"/>
            <p:cNvSpPr/>
            <p:nvPr/>
          </p:nvSpPr>
          <p:spPr>
            <a:xfrm>
              <a:off x="4425513" y="3699360"/>
              <a:ext cx="2032438" cy="1551214"/>
            </a:xfrm>
            <a:prstGeom prst="ellipse">
              <a:avLst/>
            </a:prstGeom>
            <a:solidFill>
              <a:schemeClr val="accent6">
                <a:lumMod val="75000"/>
                <a:alpha val="50196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60650" y="4129568"/>
              <a:ext cx="167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  <a:br>
                <a:rPr lang="en-US" b="1" dirty="0"/>
              </a:br>
              <a:r>
                <a:rPr lang="en-US" b="1" dirty="0"/>
                <a:t>Test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76901" y="4612133"/>
            <a:ext cx="1861457" cy="1551214"/>
            <a:chOff x="4152900" y="4612133"/>
            <a:chExt cx="1861457" cy="1551214"/>
          </a:xfrm>
        </p:grpSpPr>
        <p:sp>
          <p:nvSpPr>
            <p:cNvPr id="12" name="Oval 11"/>
            <p:cNvSpPr/>
            <p:nvPr/>
          </p:nvSpPr>
          <p:spPr>
            <a:xfrm>
              <a:off x="4152900" y="4612133"/>
              <a:ext cx="1861457" cy="1551214"/>
            </a:xfrm>
            <a:prstGeom prst="ellipse">
              <a:avLst/>
            </a:prstGeom>
            <a:solidFill>
              <a:schemeClr val="bg1">
                <a:lumMod val="65000"/>
                <a:alpha val="50196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34146" y="5232286"/>
              <a:ext cx="1542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NDT/Visual</a:t>
              </a:r>
              <a:br>
                <a:rPr lang="en-US" b="1" dirty="0"/>
              </a:br>
              <a:r>
                <a:rPr lang="en-US" b="1" dirty="0"/>
                <a:t>Inspection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59037" y="4673944"/>
            <a:ext cx="1861457" cy="1551214"/>
            <a:chOff x="2735036" y="4673944"/>
            <a:chExt cx="1861457" cy="1551214"/>
          </a:xfrm>
        </p:grpSpPr>
        <p:sp>
          <p:nvSpPr>
            <p:cNvPr id="11" name="Oval 10"/>
            <p:cNvSpPr/>
            <p:nvPr/>
          </p:nvSpPr>
          <p:spPr>
            <a:xfrm>
              <a:off x="2735036" y="4673944"/>
              <a:ext cx="1861457" cy="15512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1690" y="5260365"/>
              <a:ext cx="1095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Thermo</a:t>
              </a:r>
              <a:r>
                <a:rPr lang="en-US" b="1" dirty="0"/>
                <a:t/>
              </a:r>
              <a:br>
                <a:rPr lang="en-US" b="1" dirty="0"/>
              </a:br>
              <a:r>
                <a:rPr lang="en-US" b="1" dirty="0"/>
                <a:t>Image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15444" y="3647340"/>
            <a:ext cx="1950779" cy="1551214"/>
            <a:chOff x="2291443" y="3647340"/>
            <a:chExt cx="1950779" cy="1551214"/>
          </a:xfrm>
        </p:grpSpPr>
        <p:sp>
          <p:nvSpPr>
            <p:cNvPr id="9" name="Oval 8"/>
            <p:cNvSpPr/>
            <p:nvPr/>
          </p:nvSpPr>
          <p:spPr>
            <a:xfrm>
              <a:off x="2291443" y="3647340"/>
              <a:ext cx="1950779" cy="15512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196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2498" y="4008966"/>
              <a:ext cx="1157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Oil</a:t>
              </a:r>
              <a:br>
                <a:rPr lang="en-US" b="1" dirty="0"/>
              </a:br>
              <a:r>
                <a:rPr lang="en-US" b="1" dirty="0"/>
                <a:t>Analysis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0527" y="5370212"/>
            <a:ext cx="1861457" cy="1249522"/>
            <a:chOff x="2735036" y="4673944"/>
            <a:chExt cx="1861457" cy="1249522"/>
          </a:xfrm>
        </p:grpSpPr>
        <p:sp>
          <p:nvSpPr>
            <p:cNvPr id="24" name="Oval 23"/>
            <p:cNvSpPr/>
            <p:nvPr/>
          </p:nvSpPr>
          <p:spPr>
            <a:xfrm>
              <a:off x="2735036" y="4673944"/>
              <a:ext cx="1861457" cy="1249522"/>
            </a:xfrm>
            <a:prstGeom prst="ellipse">
              <a:avLst/>
            </a:prstGeom>
            <a:solidFill>
              <a:srgbClr val="5B9B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9804" y="5260365"/>
              <a:ext cx="5790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0926" y="3282394"/>
            <a:ext cx="2153006" cy="1722872"/>
            <a:chOff x="3449274" y="3412998"/>
            <a:chExt cx="1861457" cy="1584946"/>
          </a:xfrm>
          <a:solidFill>
            <a:srgbClr val="FF0000"/>
          </a:solidFill>
        </p:grpSpPr>
        <p:sp>
          <p:nvSpPr>
            <p:cNvPr id="8" name="Oval 7"/>
            <p:cNvSpPr/>
            <p:nvPr/>
          </p:nvSpPr>
          <p:spPr>
            <a:xfrm>
              <a:off x="3449274" y="3412998"/>
              <a:ext cx="1861457" cy="1584946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23080" y="3542273"/>
              <a:ext cx="107196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Vibration</a:t>
              </a:r>
              <a:b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56" y="-50946"/>
            <a:ext cx="10058400" cy="1609344"/>
          </a:xfrm>
        </p:spPr>
        <p:txBody>
          <a:bodyPr/>
          <a:lstStyle/>
          <a:p>
            <a:r>
              <a:rPr lang="en-US" dirty="0" smtClean="0"/>
              <a:t>Potential-Failure </a:t>
            </a:r>
            <a:r>
              <a:rPr lang="en-US" dirty="0"/>
              <a:t>C</a:t>
            </a:r>
            <a:r>
              <a:rPr lang="en-US" dirty="0" smtClean="0"/>
              <a:t>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36823"/>
            <a:ext cx="7886700" cy="1053252"/>
          </a:xfrm>
        </p:spPr>
        <p:txBody>
          <a:bodyPr>
            <a:normAutofit/>
          </a:bodyPr>
          <a:lstStyle/>
          <a:p>
            <a:r>
              <a:rPr lang="en-US" dirty="0" smtClean="0"/>
              <a:t>The P-F curve chart is one of the most important tools for reliability centered maintenance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2820297"/>
            <a:ext cx="8143875" cy="33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xplosion 1 5"/>
          <p:cNvSpPr/>
          <p:nvPr/>
        </p:nvSpPr>
        <p:spPr>
          <a:xfrm>
            <a:off x="8324850" y="5592549"/>
            <a:ext cx="685800" cy="408214"/>
          </a:xfrm>
          <a:prstGeom prst="irregularSeal1">
            <a:avLst/>
          </a:prstGeom>
          <a:gradFill flip="none" rotWithShape="1">
            <a:gsLst>
              <a:gs pos="13000">
                <a:srgbClr val="FFFF00"/>
              </a:gs>
              <a:gs pos="54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8" name="Arc 7"/>
          <p:cNvSpPr/>
          <p:nvPr/>
        </p:nvSpPr>
        <p:spPr>
          <a:xfrm rot="860445">
            <a:off x="2740757" y="4297185"/>
            <a:ext cx="5710918" cy="2290644"/>
          </a:xfrm>
          <a:prstGeom prst="arc">
            <a:avLst>
              <a:gd name="adj1" fmla="val 13074129"/>
              <a:gd name="adj2" fmla="val 20488846"/>
            </a:avLst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28257" y="6348940"/>
            <a:ext cx="24329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960914" y="3924225"/>
            <a:ext cx="10886" cy="24028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1321138" y="490827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Condition/Health status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32631" y="630904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710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0490"/>
            <a:ext cx="10058400" cy="1609344"/>
          </a:xfrm>
        </p:spPr>
        <p:txBody>
          <a:bodyPr/>
          <a:lstStyle/>
          <a:p>
            <a:r>
              <a:rPr lang="en-US" dirty="0" smtClean="0"/>
              <a:t>Predictive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67902"/>
            <a:ext cx="10058400" cy="2357492"/>
          </a:xfrm>
        </p:spPr>
        <p:txBody>
          <a:bodyPr>
            <a:normAutofit/>
          </a:bodyPr>
          <a:lstStyle/>
          <a:p>
            <a:r>
              <a:rPr lang="en-US" dirty="0" smtClean="0"/>
              <a:t>Relies on maintenance based on trends acquired by equipment data</a:t>
            </a:r>
          </a:p>
          <a:p>
            <a:r>
              <a:rPr lang="en-US" dirty="0" smtClean="0"/>
              <a:t>It is based on predicting when an asset needs attention rather than simply replacing a part, when it could last longer</a:t>
            </a:r>
          </a:p>
          <a:p>
            <a:r>
              <a:rPr lang="en-US" dirty="0" smtClean="0"/>
              <a:t>It deals with online data, machine conditions are constantly monitored and data are constantly analyzed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3413853"/>
              </p:ext>
            </p:extLst>
          </p:nvPr>
        </p:nvGraphicFramePr>
        <p:xfrm>
          <a:off x="1591611" y="3325997"/>
          <a:ext cx="9040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51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685800"/>
                <a:ext cx="7298635" cy="5586984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400" dirty="0" smtClean="0"/>
                  <a:t>Industry 4.0</a:t>
                </a:r>
              </a:p>
              <a:p>
                <a:pPr lvl="1"/>
                <a:r>
                  <a:rPr lang="en-US" sz="2200" dirty="0" smtClean="0"/>
                  <a:t>IT &amp; OT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Predictive maintenance</a:t>
                </a:r>
              </a:p>
              <a:p>
                <a:pPr lvl="1"/>
                <a:r>
                  <a:rPr lang="en-US" sz="2200" b="1" dirty="0" smtClean="0">
                    <a:solidFill>
                      <a:srgbClr val="FF0000"/>
                    </a:solidFill>
                  </a:rPr>
                  <a:t>Your</a:t>
                </a:r>
                <a:r>
                  <a:rPr lang="en-US" sz="2200" dirty="0" smtClean="0"/>
                  <a:t> task during the </a:t>
                </a:r>
                <a:r>
                  <a:rPr lang="en-US" sz="2200" dirty="0" err="1" smtClean="0"/>
                  <a:t>ProM</a:t>
                </a:r>
                <a:r>
                  <a:rPr lang="en-US" sz="2200" dirty="0" smtClean="0"/>
                  <a:t> Camp!</a:t>
                </a:r>
              </a:p>
              <a:p>
                <a:endParaRPr lang="en-US" sz="2400" dirty="0"/>
              </a:p>
              <a:p>
                <a:r>
                  <a:rPr lang="en-US" sz="2400" dirty="0" err="1" smtClean="0"/>
                  <a:t>IoT</a:t>
                </a:r>
                <a:r>
                  <a:rPr lang="en-US" sz="2400" dirty="0" smtClean="0"/>
                  <a:t> </a:t>
                </a:r>
              </a:p>
              <a:p>
                <a:pPr lvl="1"/>
                <a:r>
                  <a:rPr lang="en-US" sz="2200" dirty="0" smtClean="0"/>
                  <a:t>IT </a:t>
                </a:r>
                <a14:m>
                  <m:oMath xmlns:m="http://schemas.openxmlformats.org/officeDocument/2006/math">
                    <m:r>
                      <a:rPr lang="it-IT" sz="2200">
                        <a:latin typeface="Cambria Math" charset="0"/>
                      </a:rPr>
                      <m:t>∩</m:t>
                    </m:r>
                  </m:oMath>
                </a14:m>
                <a:r>
                  <a:rPr lang="en-US" sz="2200" dirty="0">
                    <a:effectLst/>
                  </a:rPr>
                  <a:t> </a:t>
                </a:r>
                <a:r>
                  <a:rPr lang="en-US" sz="2200" dirty="0" smtClean="0"/>
                  <a:t>OT</a:t>
                </a:r>
                <a:endParaRPr lang="en-US" sz="2200" dirty="0"/>
              </a:p>
              <a:p>
                <a:pPr lvl="1"/>
                <a:endParaRPr lang="en-US" sz="2200" dirty="0" smtClean="0"/>
              </a:p>
              <a:p>
                <a:endParaRPr lang="en-US" sz="2200" dirty="0" smtClean="0"/>
              </a:p>
              <a:p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685800"/>
                <a:ext cx="7298635" cy="5586984"/>
              </a:xfrm>
              <a:blipFill rotWithShape="0">
                <a:blip r:embed="rId2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pic>
        <p:nvPicPr>
          <p:cNvPr id="7170" name="Picture 2" descr="mage result for ind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5" y="2423160"/>
            <a:ext cx="3056034" cy="33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" y="0"/>
            <a:ext cx="10058400" cy="1609344"/>
          </a:xfrm>
        </p:spPr>
        <p:txBody>
          <a:bodyPr/>
          <a:lstStyle/>
          <a:p>
            <a:r>
              <a:rPr lang="en-US" dirty="0" smtClean="0"/>
              <a:t>Data Collection 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36822"/>
            <a:ext cx="7886700" cy="22431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 the methods described before need to analyze machine data.</a:t>
            </a:r>
          </a:p>
          <a:p>
            <a:r>
              <a:rPr lang="en-US" dirty="0" smtClean="0"/>
              <a:t>Data can be collected from the system by two different methods: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/>
              <a:t>Spot readings</a:t>
            </a:r>
            <a:r>
              <a:rPr lang="en-US" dirty="0" smtClean="0"/>
              <a:t>: can be performed at regular intervals by using </a:t>
            </a:r>
            <a:r>
              <a:rPr lang="en-US" b="1" dirty="0" smtClean="0"/>
              <a:t>portable instruments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/>
              <a:t>Continuous readings</a:t>
            </a:r>
            <a:r>
              <a:rPr lang="en-US" dirty="0" smtClean="0"/>
              <a:t>: Sensors can be retrofitted to equipment or installed during manufacture for </a:t>
            </a:r>
            <a:r>
              <a:rPr lang="en-US" b="1" dirty="0" smtClean="0"/>
              <a:t>continuous data collection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Collected data is sent to the </a:t>
            </a:r>
            <a:r>
              <a:rPr lang="en-US" b="1" dirty="0" smtClean="0"/>
              <a:t>cloud </a:t>
            </a:r>
            <a:r>
              <a:rPr lang="en-US" dirty="0" smtClean="0"/>
              <a:t>for </a:t>
            </a:r>
            <a:r>
              <a:rPr lang="en-US" b="1" dirty="0" smtClean="0"/>
              <a:t>storage</a:t>
            </a:r>
            <a:r>
              <a:rPr lang="en-US" dirty="0" smtClean="0"/>
              <a:t> and for </a:t>
            </a:r>
            <a:r>
              <a:rPr lang="en-US" b="1" dirty="0" smtClean="0"/>
              <a:t>remote monitoring and processing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82" y="3468935"/>
            <a:ext cx="6849836" cy="31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20" y="27877"/>
            <a:ext cx="10058400" cy="1609344"/>
          </a:xfrm>
        </p:spPr>
        <p:txBody>
          <a:bodyPr/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36823"/>
            <a:ext cx="7886700" cy="1795603"/>
          </a:xfrm>
        </p:spPr>
        <p:txBody>
          <a:bodyPr>
            <a:normAutofit/>
          </a:bodyPr>
          <a:lstStyle/>
          <a:p>
            <a:r>
              <a:rPr lang="en-US" dirty="0" smtClean="0"/>
              <a:t>Collected data need to be analyzed to extract </a:t>
            </a:r>
            <a:r>
              <a:rPr lang="en-US" b="1" dirty="0" smtClean="0"/>
              <a:t>useful information</a:t>
            </a:r>
            <a:r>
              <a:rPr lang="en-US" dirty="0" smtClean="0"/>
              <a:t> to infer health status: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Digital Signal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20</a:t>
            </a:fld>
            <a:endParaRPr lang="en-US"/>
          </a:p>
        </p:txBody>
      </p:sp>
      <p:pic>
        <p:nvPicPr>
          <p:cNvPr id="5" name="Shape 90"/>
          <p:cNvPicPr preferRelativeResize="0"/>
          <p:nvPr/>
        </p:nvPicPr>
        <p:blipFill rotWithShape="1">
          <a:blip r:embed="rId2">
            <a:alphaModFix/>
          </a:blip>
          <a:srcRect l="3379" t="-4980" r="-3380" b="4980"/>
          <a:stretch/>
        </p:blipFill>
        <p:spPr>
          <a:xfrm>
            <a:off x="1883891" y="2728747"/>
            <a:ext cx="4743450" cy="38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83" y="2382872"/>
            <a:ext cx="3003795" cy="1931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373" y="4482749"/>
            <a:ext cx="3853543" cy="20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963" y="-13968"/>
            <a:ext cx="10058400" cy="1609344"/>
          </a:xfrm>
        </p:spPr>
        <p:txBody>
          <a:bodyPr/>
          <a:lstStyle/>
          <a:p>
            <a:r>
              <a:rPr lang="en-US" dirty="0" smtClean="0"/>
              <a:t>Decision 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2" y="1136822"/>
            <a:ext cx="4351563" cy="526397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processed data needs to be analyzed to extract health status and to identify the time to failure</a:t>
            </a:r>
          </a:p>
          <a:p>
            <a:endParaRPr lang="en-US" dirty="0" smtClean="0"/>
          </a:p>
          <a:p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/>
              <a:t>Manual analysis</a:t>
            </a:r>
            <a:r>
              <a:rPr lang="en-US" dirty="0" smtClean="0"/>
              <a:t>: an human operator visually inspects the acquired and processed data and leveraging on his experience guess the lath status and remaining useful life.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u="sng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u="sng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/>
              <a:t>Computer based analysis</a:t>
            </a:r>
            <a:r>
              <a:rPr lang="en-US" dirty="0" smtClean="0"/>
              <a:t>: Leveraging on decision making support systems like e.g. (deep) machine learning classify the acquired data with health status and predict the remaining useful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81950" y="6529350"/>
            <a:ext cx="2057400" cy="169861"/>
          </a:xfrm>
          <a:prstGeom prst="rect">
            <a:avLst/>
          </a:prstGeom>
        </p:spPr>
        <p:txBody>
          <a:bodyPr/>
          <a:lstStyle/>
          <a:p>
            <a:fld id="{5622843E-1A83-4440-89E2-78502CFA123E}" type="slidenum">
              <a:rPr lang="en-US" smtClean="0"/>
              <a:t>21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509402" y="1856867"/>
            <a:ext cx="4067899" cy="1918188"/>
            <a:chOff x="4985401" y="1856867"/>
            <a:chExt cx="4067899" cy="1918188"/>
          </a:xfrm>
        </p:grpSpPr>
        <p:pic>
          <p:nvPicPr>
            <p:cNvPr id="3074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1" r="22730"/>
            <a:stretch/>
          </p:blipFill>
          <p:spPr bwMode="auto">
            <a:xfrm>
              <a:off x="6373136" y="2241529"/>
              <a:ext cx="1632857" cy="1533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Shape 90"/>
            <p:cNvPicPr preferRelativeResize="0"/>
            <p:nvPr/>
          </p:nvPicPr>
          <p:blipFill rotWithShape="1">
            <a:blip r:embed="rId3">
              <a:alphaModFix/>
            </a:blip>
            <a:srcRect l="3379" t="-4980" r="-3380" b="4980"/>
            <a:stretch/>
          </p:blipFill>
          <p:spPr>
            <a:xfrm>
              <a:off x="4985401" y="2483978"/>
              <a:ext cx="1191323" cy="1027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r="36141"/>
            <a:stretch/>
          </p:blipFill>
          <p:spPr>
            <a:xfrm>
              <a:off x="8091968" y="1856867"/>
              <a:ext cx="961332" cy="19065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028635" y="1857833"/>
              <a:ext cx="19632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Domain Expert</a:t>
              </a:r>
              <a:br>
                <a:rPr lang="en-US" dirty="0"/>
              </a:br>
              <a:r>
                <a:rPr lang="en-US" dirty="0"/>
                <a:t>Human Operator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168795" y="2544537"/>
              <a:ext cx="212271" cy="6103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879697" y="2558566"/>
              <a:ext cx="212271" cy="6103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2353529" y="4163456"/>
            <a:ext cx="8268720" cy="2382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666245" y="4147128"/>
            <a:ext cx="3912610" cy="2222425"/>
            <a:chOff x="5142245" y="4147127"/>
            <a:chExt cx="3912610" cy="2222425"/>
          </a:xfrm>
        </p:grpSpPr>
        <p:pic>
          <p:nvPicPr>
            <p:cNvPr id="27" name="Shape 90"/>
            <p:cNvPicPr preferRelativeResize="0"/>
            <p:nvPr/>
          </p:nvPicPr>
          <p:blipFill rotWithShape="1">
            <a:blip r:embed="rId3">
              <a:alphaModFix/>
            </a:blip>
            <a:srcRect l="3379" t="-4980" r="-3380" b="4980"/>
            <a:stretch/>
          </p:blipFill>
          <p:spPr>
            <a:xfrm>
              <a:off x="5142245" y="4783787"/>
              <a:ext cx="1191323" cy="1027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r="36141"/>
            <a:stretch/>
          </p:blipFill>
          <p:spPr>
            <a:xfrm>
              <a:off x="8093523" y="4462988"/>
              <a:ext cx="961332" cy="1906564"/>
            </a:xfrm>
            <a:prstGeom prst="rect">
              <a:avLst/>
            </a:prstGeom>
          </p:spPr>
        </p:pic>
        <p:sp>
          <p:nvSpPr>
            <p:cNvPr id="30" name="Right Arrow 29"/>
            <p:cNvSpPr/>
            <p:nvPr/>
          </p:nvSpPr>
          <p:spPr>
            <a:xfrm>
              <a:off x="6284467" y="5023682"/>
              <a:ext cx="212271" cy="6103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905092" y="5043542"/>
              <a:ext cx="212271" cy="6103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40284" y="4147127"/>
              <a:ext cx="2108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Machine Learning</a:t>
              </a:r>
              <a:br>
                <a:rPr lang="en-US" dirty="0"/>
              </a:br>
              <a:r>
                <a:rPr lang="en-US" dirty="0"/>
                <a:t>Algorithms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495600" y="4783787"/>
              <a:ext cx="1387928" cy="1191986"/>
              <a:chOff x="6495600" y="4783787"/>
              <a:chExt cx="1387928" cy="1191986"/>
            </a:xfrm>
          </p:grpSpPr>
          <p:pic>
            <p:nvPicPr>
              <p:cNvPr id="26" name="Picture 2" descr="Image result for machine learni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804" t="24616" r="33702" b="44787"/>
              <a:stretch/>
            </p:blipFill>
            <p:spPr bwMode="auto">
              <a:xfrm>
                <a:off x="6495600" y="4783787"/>
                <a:ext cx="1387928" cy="119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https://lh5.googleusercontent.com/hmk7hSTZHBdymdpqBIC55uMm_J6AZPUxi45Y356AvcZdM1_ewJ1sZebNur1F9DFVt6WPuzIeSdJHMyM-8igxpznx8BdEbNYOHlfAIt04Jx4fgtqNlvOSJNwO-5N5INweJugS4WLrRh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790" y="5485968"/>
                <a:ext cx="390924" cy="489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7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31" y="-61579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Machine (deep) learning approach</a:t>
            </a:r>
            <a:endParaRPr lang="en-US" dirty="0"/>
          </a:p>
        </p:txBody>
      </p:sp>
      <p:sp>
        <p:nvSpPr>
          <p:cNvPr id="3" name="Shape 67"/>
          <p:cNvSpPr/>
          <p:nvPr/>
        </p:nvSpPr>
        <p:spPr>
          <a:xfrm>
            <a:off x="1940478" y="1102122"/>
            <a:ext cx="2586900" cy="32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rgbClr val="434343"/>
                </a:solidFill>
              </a:rPr>
              <a:t>Input</a:t>
            </a:r>
          </a:p>
          <a:p>
            <a:endParaRPr dirty="0">
              <a:solidFill>
                <a:srgbClr val="434343"/>
              </a:solidFill>
            </a:endParaRPr>
          </a:p>
          <a:p>
            <a:r>
              <a:rPr lang="en-GB" dirty="0">
                <a:solidFill>
                  <a:srgbClr val="434343"/>
                </a:solidFill>
              </a:rPr>
              <a:t>Raw data (</a:t>
            </a:r>
            <a:r>
              <a:rPr lang="en-GB" dirty="0" err="1">
                <a:solidFill>
                  <a:srgbClr val="434343"/>
                </a:solidFill>
              </a:rPr>
              <a:t>eg</a:t>
            </a:r>
            <a:r>
              <a:rPr lang="en-GB" dirty="0">
                <a:solidFill>
                  <a:srgbClr val="434343"/>
                </a:solidFill>
              </a:rPr>
              <a:t> vibration, temperature, …) about</a:t>
            </a:r>
          </a:p>
          <a:p>
            <a:endParaRPr dirty="0">
              <a:solidFill>
                <a:srgbClr val="434343"/>
              </a:solidFill>
            </a:endParaRP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 dirty="0">
                <a:solidFill>
                  <a:srgbClr val="434343"/>
                </a:solidFill>
              </a:rPr>
              <a:t>the behaviour of n components (often obtained by ad hoc platforms) until degradation. </a:t>
            </a: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 dirty="0">
                <a:solidFill>
                  <a:srgbClr val="434343"/>
                </a:solidFill>
              </a:rPr>
              <a:t>Current (n+1) running component </a:t>
            </a:r>
          </a:p>
        </p:txBody>
      </p:sp>
      <p:sp>
        <p:nvSpPr>
          <p:cNvPr id="4" name="Shape 68"/>
          <p:cNvSpPr/>
          <p:nvPr/>
        </p:nvSpPr>
        <p:spPr>
          <a:xfrm>
            <a:off x="7634848" y="1102122"/>
            <a:ext cx="2702400" cy="32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rgbClr val="434343"/>
                </a:solidFill>
              </a:rPr>
              <a:t>Output</a:t>
            </a:r>
            <a:r>
              <a:rPr lang="en-GB">
                <a:solidFill>
                  <a:srgbClr val="434343"/>
                </a:solidFill>
              </a:rPr>
              <a:t>. </a:t>
            </a:r>
          </a:p>
          <a:p>
            <a:endParaRPr>
              <a:solidFill>
                <a:srgbClr val="434343"/>
              </a:solidFill>
            </a:endParaRPr>
          </a:p>
          <a:p>
            <a:r>
              <a:rPr lang="en-GB">
                <a:solidFill>
                  <a:srgbClr val="434343"/>
                </a:solidFill>
              </a:rPr>
              <a:t>Prediction on:</a:t>
            </a:r>
          </a:p>
          <a:p>
            <a:endParaRPr>
              <a:solidFill>
                <a:srgbClr val="434343"/>
              </a:solidFill>
            </a:endParaRP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>
                <a:solidFill>
                  <a:srgbClr val="434343"/>
                </a:solidFill>
              </a:rPr>
              <a:t>Health condition (good/degrading/bad/…)</a:t>
            </a: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>
                <a:solidFill>
                  <a:srgbClr val="434343"/>
                </a:solidFill>
              </a:rPr>
              <a:t>Remaining useful life (RUL)</a:t>
            </a: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>
                <a:solidFill>
                  <a:srgbClr val="434343"/>
                </a:solidFill>
              </a:rPr>
              <a:t>Cause of fault</a:t>
            </a:r>
          </a:p>
          <a:p>
            <a:pPr marL="457200" indent="-228600">
              <a:buClr>
                <a:srgbClr val="434343"/>
              </a:buClr>
              <a:buAutoNum type="arabicPeriod"/>
            </a:pPr>
            <a:r>
              <a:rPr lang="en-GB">
                <a:solidFill>
                  <a:srgbClr val="434343"/>
                </a:solidFill>
              </a:rPr>
              <a:t>…</a:t>
            </a:r>
          </a:p>
          <a:p>
            <a:endParaRPr/>
          </a:p>
          <a:p>
            <a:endParaRPr/>
          </a:p>
        </p:txBody>
      </p:sp>
      <p:sp>
        <p:nvSpPr>
          <p:cNvPr id="6" name="Shape 70"/>
          <p:cNvSpPr/>
          <p:nvPr/>
        </p:nvSpPr>
        <p:spPr>
          <a:xfrm>
            <a:off x="4675587" y="2788297"/>
            <a:ext cx="371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1"/>
          <p:cNvSpPr/>
          <p:nvPr/>
        </p:nvSpPr>
        <p:spPr>
          <a:xfrm>
            <a:off x="7003462" y="2788297"/>
            <a:ext cx="3714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995488" y="4606590"/>
            <a:ext cx="83846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Two steps + some pre-processing: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Pre-processing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to classify (based on ML technique)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to estimate RUL (support vector regression)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  <p:pic>
        <p:nvPicPr>
          <p:cNvPr id="11" name="Picture 4" descr="https://lh5.googleusercontent.com/hmk7hSTZHBdymdpqBIC55uMm_J6AZPUxi45Y356AvcZdM1_ewJ1sZebNur1F9DFVt6WPuzIeSdJHMyM-8igxpznx8BdEbNYOHlfAIt04Jx4fgtqNlvOSJNwO-5N5INweJugS4WLrR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98" y="2894486"/>
            <a:ext cx="390924" cy="48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9"/>
          <p:cNvSpPr/>
          <p:nvPr/>
        </p:nvSpPr>
        <p:spPr>
          <a:xfrm>
            <a:off x="5199049" y="2005647"/>
            <a:ext cx="1652346" cy="1685178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434343"/>
                </a:solidFill>
              </a:rPr>
              <a:t>	</a:t>
            </a:r>
          </a:p>
        </p:txBody>
      </p:sp>
      <p:pic>
        <p:nvPicPr>
          <p:cNvPr id="10" name="Picture 2" descr="Image result for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4" t="24616" r="33702" b="44787"/>
          <a:stretch/>
        </p:blipFill>
        <p:spPr bwMode="auto">
          <a:xfrm>
            <a:off x="5223808" y="2355594"/>
            <a:ext cx="1387928" cy="11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10831" y="238541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 Magic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9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843E-1A83-4440-89E2-78502CFA123E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464854" y="1622608"/>
            <a:ext cx="1462787" cy="1038318"/>
            <a:chOff x="-664956" y="-1185274"/>
            <a:chExt cx="1462787" cy="1038318"/>
          </a:xfrm>
        </p:grpSpPr>
        <p:pic>
          <p:nvPicPr>
            <p:cNvPr id="12" name="Picture 2" descr="https://lh3.googleusercontent.com/zAcigSiYP2tQalWsGUqPCicvBo8qAiJmaGkEnDd6Fro4v7dNLdysonhxvUkVg_QUFf6BynMKD1vrZ1xBOImBIXYmPuaMQ1B-2xt8ivDmzOkrgfoC6PdpxO4zs_JGpZxeJsahD1A1V28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9" b="24088"/>
            <a:stretch/>
          </p:blipFill>
          <p:spPr bwMode="auto">
            <a:xfrm>
              <a:off x="-664956" y="-1185274"/>
              <a:ext cx="1462787" cy="1038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https://lh3.googleusercontent.com/bgc4CVLhnbya6k5UgtMezStgZ_CW7O2uY5UQGnh4zZmOmMALWN3fPPm8XJv_oBAXQCohWgP-7qW2n33GCH4gq-qIvf39fUjU3gVjtIZLBut75v_d_GS5gRYRc0on8TejLFWD1UjWjs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04" y="-904746"/>
              <a:ext cx="506186" cy="47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4922911" y="1490909"/>
            <a:ext cx="2997773" cy="2249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4826393" y="1857976"/>
            <a:ext cx="1046135" cy="755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FFT</a:t>
            </a:r>
            <a:br>
              <a:rPr lang="en-US" sz="1350" b="1" dirty="0"/>
            </a:br>
            <a:r>
              <a:rPr lang="en-US" sz="1350" b="1" dirty="0"/>
              <a:t>Sensor</a:t>
            </a:r>
            <a:br>
              <a:rPr lang="en-US" sz="1350" b="1" dirty="0"/>
            </a:br>
            <a:r>
              <a:rPr lang="en-US" sz="1350" b="1" dirty="0"/>
              <a:t>Topic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72008" y="1857976"/>
            <a:ext cx="1046135" cy="755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Cloud</a:t>
            </a:r>
            <a:br>
              <a:rPr lang="en-US" sz="1350" b="1" dirty="0"/>
            </a:br>
            <a:r>
              <a:rPr lang="en-US" sz="1350" b="1" dirty="0"/>
              <a:t>Message</a:t>
            </a:r>
            <a:br>
              <a:rPr lang="en-US" sz="1350" b="1" dirty="0"/>
            </a:br>
            <a:r>
              <a:rPr lang="en-US" sz="1350" b="1" dirty="0"/>
              <a:t>Handler</a:t>
            </a:r>
          </a:p>
        </p:txBody>
      </p:sp>
      <p:cxnSp>
        <p:nvCxnSpPr>
          <p:cNvPr id="18" name="Straight Arrow Connector 17"/>
          <p:cNvCxnSpPr>
            <a:stCxn id="16" idx="3"/>
            <a:endCxn id="17" idx="1"/>
          </p:cNvCxnSpPr>
          <p:nvPr/>
        </p:nvCxnSpPr>
        <p:spPr>
          <a:xfrm>
            <a:off x="5872527" y="2235746"/>
            <a:ext cx="49948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36697" y="1857976"/>
            <a:ext cx="1046135" cy="7555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Cloud</a:t>
            </a:r>
            <a:br>
              <a:rPr lang="en-US" sz="1350" b="1" dirty="0"/>
            </a:br>
            <a:r>
              <a:rPr lang="en-US" sz="1350" b="1" dirty="0"/>
              <a:t>Server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418142" y="2055578"/>
            <a:ext cx="121855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418142" y="2404291"/>
            <a:ext cx="1218554" cy="9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198870" y="4241860"/>
            <a:ext cx="1392407" cy="5676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Health</a:t>
            </a:r>
            <a:br>
              <a:rPr lang="en-US" sz="1350" b="1" dirty="0"/>
            </a:br>
            <a:r>
              <a:rPr lang="en-US" sz="1350" b="1" dirty="0"/>
              <a:t>Predictor</a:t>
            </a:r>
          </a:p>
        </p:txBody>
      </p:sp>
      <p:cxnSp>
        <p:nvCxnSpPr>
          <p:cNvPr id="23" name="Straight Arrow Connector 11"/>
          <p:cNvCxnSpPr>
            <a:stCxn id="16" idx="2"/>
            <a:endCxn id="22" idx="1"/>
          </p:cNvCxnSpPr>
          <p:nvPr/>
        </p:nvCxnSpPr>
        <p:spPr>
          <a:xfrm rot="16200000" flipH="1">
            <a:off x="4818082" y="3144896"/>
            <a:ext cx="1912167" cy="849410"/>
          </a:xfrm>
          <a:prstGeom prst="bentConnector2">
            <a:avLst/>
          </a:prstGeom>
          <a:ln w="3810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  <a:endCxn id="25" idx="2"/>
          </p:cNvCxnSpPr>
          <p:nvPr/>
        </p:nvCxnSpPr>
        <p:spPr>
          <a:xfrm flipV="1">
            <a:off x="6895073" y="3799871"/>
            <a:ext cx="0" cy="4419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372006" y="3044328"/>
            <a:ext cx="1046135" cy="755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Health</a:t>
            </a:r>
            <a:br>
              <a:rPr lang="en-US" sz="1350" b="1" dirty="0"/>
            </a:br>
            <a:r>
              <a:rPr lang="en-US" sz="1350" b="1" dirty="0"/>
              <a:t>Status</a:t>
            </a:r>
            <a:br>
              <a:rPr lang="en-US" sz="1350" b="1" dirty="0"/>
            </a:br>
            <a:r>
              <a:rPr lang="en-US" sz="1350" b="1" dirty="0"/>
              <a:t>Topic</a:t>
            </a:r>
          </a:p>
        </p:txBody>
      </p:sp>
      <p:cxnSp>
        <p:nvCxnSpPr>
          <p:cNvPr id="26" name="Straight Arrow Connector 25"/>
          <p:cNvCxnSpPr>
            <a:stCxn id="25" idx="0"/>
            <a:endCxn id="17" idx="2"/>
          </p:cNvCxnSpPr>
          <p:nvPr/>
        </p:nvCxnSpPr>
        <p:spPr>
          <a:xfrm flipV="1">
            <a:off x="6895073" y="2613518"/>
            <a:ext cx="2" cy="4308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image24.png"/>
          <p:cNvPicPr/>
          <p:nvPr/>
        </p:nvPicPr>
        <p:blipFill rotWithShape="1">
          <a:blip r:embed="rId4"/>
          <a:srcRect r="72282" b="74601"/>
          <a:stretch/>
        </p:blipFill>
        <p:spPr>
          <a:xfrm>
            <a:off x="3872918" y="1795644"/>
            <a:ext cx="620768" cy="364701"/>
          </a:xfrm>
          <a:prstGeom prst="rect">
            <a:avLst/>
          </a:prstGeom>
          <a:ln/>
        </p:spPr>
      </p:pic>
      <p:sp>
        <p:nvSpPr>
          <p:cNvPr id="28" name="Rectangle 27"/>
          <p:cNvSpPr/>
          <p:nvPr/>
        </p:nvSpPr>
        <p:spPr>
          <a:xfrm>
            <a:off x="8636697" y="3265322"/>
            <a:ext cx="1046135" cy="7555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Web</a:t>
            </a:r>
            <a:br>
              <a:rPr lang="en-US" sz="1350" b="1" dirty="0"/>
            </a:br>
            <a:r>
              <a:rPr lang="en-US" sz="1350" b="1" dirty="0"/>
              <a:t>Server</a:t>
            </a:r>
          </a:p>
        </p:txBody>
      </p:sp>
      <p:cxnSp>
        <p:nvCxnSpPr>
          <p:cNvPr id="29" name="Straight Arrow Connector 28"/>
          <p:cNvCxnSpPr>
            <a:stCxn id="19" idx="2"/>
            <a:endCxn id="28" idx="0"/>
          </p:cNvCxnSpPr>
          <p:nvPr/>
        </p:nvCxnSpPr>
        <p:spPr>
          <a:xfrm>
            <a:off x="9159764" y="2613518"/>
            <a:ext cx="0" cy="65180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32.png" descr="view_last_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26285" y="4525685"/>
            <a:ext cx="1667642" cy="1186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/>
          <p:cNvCxnSpPr>
            <a:stCxn id="28" idx="2"/>
            <a:endCxn id="30" idx="0"/>
          </p:cNvCxnSpPr>
          <p:nvPr/>
        </p:nvCxnSpPr>
        <p:spPr>
          <a:xfrm>
            <a:off x="9159764" y="4020864"/>
            <a:ext cx="342" cy="50482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4122" y="1977994"/>
            <a:ext cx="1046135" cy="515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Sensor_1</a:t>
            </a:r>
            <a:br>
              <a:rPr lang="en-US" sz="1350" b="1" dirty="0"/>
            </a:br>
            <a:r>
              <a:rPr lang="en-US" sz="1350" b="1" dirty="0"/>
              <a:t>Data_1</a:t>
            </a:r>
          </a:p>
        </p:txBody>
      </p:sp>
      <p:cxnSp>
        <p:nvCxnSpPr>
          <p:cNvPr id="33" name="Straight Arrow Connector 32"/>
          <p:cNvCxnSpPr>
            <a:stCxn id="32" idx="3"/>
            <a:endCxn id="16" idx="1"/>
          </p:cNvCxnSpPr>
          <p:nvPr/>
        </p:nvCxnSpPr>
        <p:spPr>
          <a:xfrm>
            <a:off x="3780258" y="2235746"/>
            <a:ext cx="104613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95883" y="1550854"/>
            <a:ext cx="13818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FFT Raw Signal</a:t>
            </a:r>
          </a:p>
        </p:txBody>
      </p:sp>
      <p:pic>
        <p:nvPicPr>
          <p:cNvPr id="35" name="image2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24000" y="3672399"/>
            <a:ext cx="1650744" cy="1007691"/>
          </a:xfrm>
          <a:prstGeom prst="rect">
            <a:avLst/>
          </a:prstGeom>
          <a:ln/>
        </p:spPr>
      </p:pic>
      <p:pic>
        <p:nvPicPr>
          <p:cNvPr id="36" name="image11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174744" y="3692514"/>
            <a:ext cx="1558157" cy="967458"/>
          </a:xfrm>
          <a:prstGeom prst="rect">
            <a:avLst/>
          </a:prstGeom>
          <a:ln/>
        </p:spPr>
      </p:pic>
      <p:grpSp>
        <p:nvGrpSpPr>
          <p:cNvPr id="37" name="Group 36"/>
          <p:cNvGrpSpPr/>
          <p:nvPr/>
        </p:nvGrpSpPr>
        <p:grpSpPr>
          <a:xfrm>
            <a:off x="2306317" y="4974273"/>
            <a:ext cx="1473940" cy="1102323"/>
            <a:chOff x="3471043" y="1192016"/>
            <a:chExt cx="5249914" cy="4473968"/>
          </a:xfrm>
        </p:grpSpPr>
        <p:pic>
          <p:nvPicPr>
            <p:cNvPr id="38" name="Shape 348" descr="vgg16.png"/>
            <p:cNvPicPr preferRelativeResize="0"/>
            <p:nvPr/>
          </p:nvPicPr>
          <p:blipFill rotWithShape="1">
            <a:blip r:embed="rId7">
              <a:alphaModFix/>
            </a:blip>
            <a:srcRect l="11854"/>
            <a:stretch/>
          </p:blipFill>
          <p:spPr>
            <a:xfrm>
              <a:off x="3552645" y="1192016"/>
              <a:ext cx="4974229" cy="3313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Shape 353"/>
            <p:cNvSpPr/>
            <p:nvPr/>
          </p:nvSpPr>
          <p:spPr>
            <a:xfrm>
              <a:off x="3471043" y="1597204"/>
              <a:ext cx="648000" cy="8826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354"/>
            <p:cNvSpPr/>
            <p:nvPr/>
          </p:nvSpPr>
          <p:spPr>
            <a:xfrm>
              <a:off x="3496122" y="1234517"/>
              <a:ext cx="490199" cy="49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355"/>
            <p:cNvSpPr/>
            <p:nvPr/>
          </p:nvSpPr>
          <p:spPr>
            <a:xfrm>
              <a:off x="3471043" y="1434779"/>
              <a:ext cx="348176" cy="49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356"/>
            <p:cNvSpPr/>
            <p:nvPr/>
          </p:nvSpPr>
          <p:spPr>
            <a:xfrm>
              <a:off x="5708870" y="3264431"/>
              <a:ext cx="2161499" cy="1165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364"/>
            <p:cNvSpPr/>
            <p:nvPr/>
          </p:nvSpPr>
          <p:spPr>
            <a:xfrm>
              <a:off x="6802343" y="2729606"/>
              <a:ext cx="1574400" cy="2666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365"/>
            <p:cNvSpPr/>
            <p:nvPr/>
          </p:nvSpPr>
          <p:spPr>
            <a:xfrm>
              <a:off x="6802345" y="2885931"/>
              <a:ext cx="284699" cy="3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366"/>
            <p:cNvSpPr/>
            <p:nvPr/>
          </p:nvSpPr>
          <p:spPr>
            <a:xfrm>
              <a:off x="7115995" y="2885931"/>
              <a:ext cx="151799" cy="3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367"/>
            <p:cNvSpPr/>
            <p:nvPr/>
          </p:nvSpPr>
          <p:spPr>
            <a:xfrm>
              <a:off x="7296743" y="2885931"/>
              <a:ext cx="85500" cy="3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368"/>
            <p:cNvSpPr/>
            <p:nvPr/>
          </p:nvSpPr>
          <p:spPr>
            <a:xfrm flipH="1">
              <a:off x="7411196" y="2885931"/>
              <a:ext cx="45300" cy="3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endPara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" name="Shape 369"/>
            <p:cNvCxnSpPr/>
            <p:nvPr/>
          </p:nvCxnSpPr>
          <p:spPr>
            <a:xfrm>
              <a:off x="7485868" y="2882483"/>
              <a:ext cx="0" cy="41399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Shape 370"/>
            <p:cNvSpPr txBox="1"/>
            <p:nvPr/>
          </p:nvSpPr>
          <p:spPr>
            <a:xfrm>
              <a:off x="6684968" y="2697506"/>
              <a:ext cx="7263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25000"/>
              </a:pPr>
              <a:r>
                <a:rPr lang="en-GB" sz="4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1x1x2048</a:t>
              </a:r>
            </a:p>
          </p:txBody>
        </p:sp>
        <p:sp>
          <p:nvSpPr>
            <p:cNvPr id="50" name="Shape 371"/>
            <p:cNvSpPr txBox="1"/>
            <p:nvPr/>
          </p:nvSpPr>
          <p:spPr>
            <a:xfrm>
              <a:off x="6927668" y="2533657"/>
              <a:ext cx="7263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25000"/>
              </a:pPr>
              <a:r>
                <a:rPr lang="en-GB" sz="4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1x1x1024</a:t>
              </a:r>
            </a:p>
          </p:txBody>
        </p:sp>
        <p:sp>
          <p:nvSpPr>
            <p:cNvPr id="51" name="Shape 372"/>
            <p:cNvSpPr txBox="1"/>
            <p:nvPr/>
          </p:nvSpPr>
          <p:spPr>
            <a:xfrm>
              <a:off x="7038468" y="2967045"/>
              <a:ext cx="7263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25000"/>
              </a:pPr>
              <a:r>
                <a:rPr lang="en-GB" sz="4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1x1x512</a:t>
              </a:r>
            </a:p>
          </p:txBody>
        </p:sp>
        <p:sp>
          <p:nvSpPr>
            <p:cNvPr id="52" name="Shape 373"/>
            <p:cNvSpPr txBox="1"/>
            <p:nvPr/>
          </p:nvSpPr>
          <p:spPr>
            <a:xfrm>
              <a:off x="7267793" y="2533656"/>
              <a:ext cx="7263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25000"/>
              </a:pPr>
              <a:r>
                <a:rPr lang="en-GB" sz="4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1x1x256</a:t>
              </a:r>
            </a:p>
          </p:txBody>
        </p:sp>
        <p:sp>
          <p:nvSpPr>
            <p:cNvPr id="53" name="Shape 374"/>
            <p:cNvSpPr txBox="1"/>
            <p:nvPr/>
          </p:nvSpPr>
          <p:spPr>
            <a:xfrm>
              <a:off x="7345068" y="2967045"/>
              <a:ext cx="7263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anchor="t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25000"/>
              </a:pPr>
              <a:r>
                <a:rPr lang="en-GB" sz="4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1x1x2</a:t>
              </a:r>
            </a:p>
          </p:txBody>
        </p:sp>
        <p:cxnSp>
          <p:nvCxnSpPr>
            <p:cNvPr id="54" name="Shape 375"/>
            <p:cNvCxnSpPr/>
            <p:nvPr/>
          </p:nvCxnSpPr>
          <p:spPr>
            <a:xfrm rot="10800000">
              <a:off x="7332493" y="2932006"/>
              <a:ext cx="0" cy="12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5" name="Shape 376"/>
            <p:cNvCxnSpPr/>
            <p:nvPr/>
          </p:nvCxnSpPr>
          <p:spPr>
            <a:xfrm rot="10800000">
              <a:off x="7485868" y="2923506"/>
              <a:ext cx="0" cy="12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6" name="Shape 377"/>
            <p:cNvCxnSpPr/>
            <p:nvPr/>
          </p:nvCxnSpPr>
          <p:spPr>
            <a:xfrm>
              <a:off x="7191893" y="2729597"/>
              <a:ext cx="3900" cy="12869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7" name="Shape 378"/>
            <p:cNvCxnSpPr/>
            <p:nvPr/>
          </p:nvCxnSpPr>
          <p:spPr>
            <a:xfrm>
              <a:off x="7436618" y="2720231"/>
              <a:ext cx="0" cy="14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pic>
          <p:nvPicPr>
            <p:cNvPr id="58" name="Shape 357" descr="../_images/numerical_no_padding_no_strides.gi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11032" y="3580009"/>
              <a:ext cx="3209925" cy="2085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" name="Shape 358"/>
            <p:cNvCxnSpPr/>
            <p:nvPr/>
          </p:nvCxnSpPr>
          <p:spPr>
            <a:xfrm>
              <a:off x="5039745" y="3255479"/>
              <a:ext cx="741599" cy="574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60" name="Shape 359"/>
            <p:cNvCxnSpPr/>
            <p:nvPr/>
          </p:nvCxnSpPr>
          <p:spPr>
            <a:xfrm>
              <a:off x="4609055" y="3410842"/>
              <a:ext cx="1184400" cy="74159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61" name="Shape 361"/>
            <p:cNvCxnSpPr/>
            <p:nvPr/>
          </p:nvCxnSpPr>
          <p:spPr>
            <a:xfrm>
              <a:off x="5817243" y="3088006"/>
              <a:ext cx="263100" cy="76559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62" name="Shape 362"/>
            <p:cNvCxnSpPr/>
            <p:nvPr/>
          </p:nvCxnSpPr>
          <p:spPr>
            <a:xfrm>
              <a:off x="3963155" y="3745940"/>
              <a:ext cx="1798038" cy="75985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63" name="Shape 363"/>
            <p:cNvCxnSpPr/>
            <p:nvPr/>
          </p:nvCxnSpPr>
          <p:spPr>
            <a:xfrm flipH="1">
              <a:off x="6664856" y="3028204"/>
              <a:ext cx="49512" cy="71773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</p:spPr>
        </p:cxnSp>
      </p:grpSp>
      <p:pic>
        <p:nvPicPr>
          <p:cNvPr id="64" name="image24.png"/>
          <p:cNvPicPr/>
          <p:nvPr/>
        </p:nvPicPr>
        <p:blipFill rotWithShape="1">
          <a:blip r:embed="rId4"/>
          <a:srcRect r="72282" b="74601"/>
          <a:stretch/>
        </p:blipFill>
        <p:spPr>
          <a:xfrm>
            <a:off x="2728507" y="3046946"/>
            <a:ext cx="620768" cy="364701"/>
          </a:xfrm>
          <a:prstGeom prst="rect">
            <a:avLst/>
          </a:prstGeom>
          <a:ln/>
        </p:spPr>
      </p:pic>
      <p:sp>
        <p:nvSpPr>
          <p:cNvPr id="65" name="Down Arrow 64"/>
          <p:cNvSpPr/>
          <p:nvPr/>
        </p:nvSpPr>
        <p:spPr>
          <a:xfrm>
            <a:off x="2947905" y="3466391"/>
            <a:ext cx="212264" cy="17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Down Arrow 65"/>
          <p:cNvSpPr/>
          <p:nvPr/>
        </p:nvSpPr>
        <p:spPr>
          <a:xfrm>
            <a:off x="2895825" y="4775836"/>
            <a:ext cx="212264" cy="17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Down Arrow 66"/>
          <p:cNvSpPr/>
          <p:nvPr/>
        </p:nvSpPr>
        <p:spPr>
          <a:xfrm rot="16200000">
            <a:off x="3950336" y="5456395"/>
            <a:ext cx="212264" cy="176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TextBox 67"/>
          <p:cNvSpPr txBox="1"/>
          <p:nvPr/>
        </p:nvSpPr>
        <p:spPr>
          <a:xfrm>
            <a:off x="8126673" y="5772123"/>
            <a:ext cx="27070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Dashboard Data Visualization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705577" y="1562114"/>
            <a:ext cx="898398" cy="377190"/>
            <a:chOff x="4044001" y="5560512"/>
            <a:chExt cx="2775752" cy="65219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9"/>
            <a:srcRect l="2525" t="8589" r="3743" b="45889"/>
            <a:stretch/>
          </p:blipFill>
          <p:spPr>
            <a:xfrm>
              <a:off x="4054213" y="5560512"/>
              <a:ext cx="2765540" cy="24696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187" t="86690" r="46157" b="5670"/>
            <a:stretch/>
          </p:blipFill>
          <p:spPr>
            <a:xfrm>
              <a:off x="5151280" y="5803213"/>
              <a:ext cx="1203387" cy="38504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731" t="86690" r="70381" b="5670"/>
            <a:stretch/>
          </p:blipFill>
          <p:spPr>
            <a:xfrm>
              <a:off x="4044001" y="5827662"/>
              <a:ext cx="858951" cy="38504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8710563" y="3297170"/>
            <a:ext cx="898398" cy="377190"/>
            <a:chOff x="4044001" y="5560512"/>
            <a:chExt cx="2775752" cy="652196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9"/>
            <a:srcRect l="2525" t="8589" r="3743" b="45889"/>
            <a:stretch/>
          </p:blipFill>
          <p:spPr>
            <a:xfrm>
              <a:off x="4054213" y="5560512"/>
              <a:ext cx="2765540" cy="246965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187" t="86690" r="46157" b="5670"/>
            <a:stretch/>
          </p:blipFill>
          <p:spPr>
            <a:xfrm>
              <a:off x="5151280" y="5803213"/>
              <a:ext cx="1203387" cy="38504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731" t="86690" r="70381" b="5670"/>
            <a:stretch/>
          </p:blipFill>
          <p:spPr>
            <a:xfrm>
              <a:off x="4044001" y="5827662"/>
              <a:ext cx="858951" cy="385046"/>
            </a:xfrm>
            <a:prstGeom prst="rect">
              <a:avLst/>
            </a:prstGeom>
          </p:spPr>
        </p:pic>
      </p:grpSp>
      <p:pic>
        <p:nvPicPr>
          <p:cNvPr id="77" name="image24.png"/>
          <p:cNvPicPr/>
          <p:nvPr/>
        </p:nvPicPr>
        <p:blipFill rotWithShape="1">
          <a:blip r:embed="rId4"/>
          <a:srcRect r="72282" b="74601"/>
          <a:stretch/>
        </p:blipFill>
        <p:spPr>
          <a:xfrm>
            <a:off x="5701533" y="4149183"/>
            <a:ext cx="620768" cy="364701"/>
          </a:xfrm>
          <a:prstGeom prst="rect">
            <a:avLst/>
          </a:prstGeom>
          <a:ln/>
        </p:spPr>
      </p:pic>
      <p:grpSp>
        <p:nvGrpSpPr>
          <p:cNvPr id="78" name="Group 77"/>
          <p:cNvGrpSpPr/>
          <p:nvPr/>
        </p:nvGrpSpPr>
        <p:grpSpPr>
          <a:xfrm>
            <a:off x="5588323" y="4656884"/>
            <a:ext cx="900844" cy="377202"/>
            <a:chOff x="4044001" y="5560512"/>
            <a:chExt cx="2775752" cy="652196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/>
            <a:srcRect l="2525" t="8589" r="3743" b="45889"/>
            <a:stretch/>
          </p:blipFill>
          <p:spPr>
            <a:xfrm>
              <a:off x="4054213" y="5560512"/>
              <a:ext cx="2765540" cy="24696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0"/>
            <a:srcRect l="37187" t="86690" r="46157" b="5670"/>
            <a:stretch/>
          </p:blipFill>
          <p:spPr>
            <a:xfrm>
              <a:off x="5151280" y="5803213"/>
              <a:ext cx="1203387" cy="38504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/>
            <a:srcRect l="17731" t="86690" r="70381" b="5670"/>
            <a:stretch/>
          </p:blipFill>
          <p:spPr>
            <a:xfrm>
              <a:off x="4044001" y="5827662"/>
              <a:ext cx="858951" cy="385046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4308552" y="5355779"/>
            <a:ext cx="2081814" cy="489147"/>
            <a:chOff x="4044001" y="5560512"/>
            <a:chExt cx="2775752" cy="652196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9"/>
            <a:srcRect l="2525" t="8589" r="3743" b="45889"/>
            <a:stretch/>
          </p:blipFill>
          <p:spPr>
            <a:xfrm>
              <a:off x="4054213" y="5560512"/>
              <a:ext cx="2765540" cy="24696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10"/>
            <a:srcRect l="37187" t="86690" r="46157" b="5670"/>
            <a:stretch/>
          </p:blipFill>
          <p:spPr>
            <a:xfrm>
              <a:off x="5151280" y="5803213"/>
              <a:ext cx="1203387" cy="385046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0"/>
            <a:srcRect l="17731" t="86690" r="70381" b="5670"/>
            <a:stretch/>
          </p:blipFill>
          <p:spPr>
            <a:xfrm>
              <a:off x="4044001" y="5827662"/>
              <a:ext cx="858951" cy="385046"/>
            </a:xfrm>
            <a:prstGeom prst="rect">
              <a:avLst/>
            </a:prstGeom>
          </p:spPr>
        </p:pic>
      </p:grpSp>
      <p:sp>
        <p:nvSpPr>
          <p:cNvPr id="89" name="TextBox 88"/>
          <p:cNvSpPr txBox="1"/>
          <p:nvPr/>
        </p:nvSpPr>
        <p:spPr>
          <a:xfrm>
            <a:off x="5248463" y="1501867"/>
            <a:ext cx="28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MQTT Message Broker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81046" y="1406506"/>
            <a:ext cx="1093939" cy="897954"/>
            <a:chOff x="1325290" y="2212764"/>
            <a:chExt cx="2274758" cy="2274757"/>
          </a:xfrm>
        </p:grpSpPr>
        <p:pic>
          <p:nvPicPr>
            <p:cNvPr id="7" name="Picture 2" descr="Image result for computer fan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290" y="2212764"/>
              <a:ext cx="2274758" cy="227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1922540" y="3281195"/>
              <a:ext cx="1406363" cy="1206326"/>
              <a:chOff x="-2360435" y="2454741"/>
              <a:chExt cx="1406363" cy="120632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2360435" y="2606294"/>
                <a:ext cx="1406363" cy="1054773"/>
              </a:xfrm>
              <a:prstGeom prst="rect">
                <a:avLst/>
              </a:prstGeom>
            </p:spPr>
          </p:pic>
          <p:pic>
            <p:nvPicPr>
              <p:cNvPr id="10" name="Picture 4" descr="Related image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60435" y="2454741"/>
                <a:ext cx="1001473" cy="1001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96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" r="1" b="27926"/>
          <a:stretch/>
        </p:blipFill>
        <p:spPr bwMode="auto">
          <a:xfrm>
            <a:off x="643467" y="643467"/>
            <a:ext cx="10905066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20761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Internet of things: a definition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802" y="1272322"/>
            <a:ext cx="9040803" cy="4050792"/>
          </a:xfrm>
        </p:spPr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of physical devices, vehicles, home appliances and other items </a:t>
            </a:r>
            <a:r>
              <a:rPr lang="en-US" dirty="0">
                <a:hlinkClick r:id="rId2" tooltip="Embedded system"/>
              </a:rPr>
              <a:t>embedded</a:t>
            </a:r>
            <a:r>
              <a:rPr lang="en-US" dirty="0"/>
              <a:t> with </a:t>
            </a:r>
            <a:r>
              <a:rPr lang="en-US" dirty="0">
                <a:hlinkClick r:id="rId3" tooltip="Electronics"/>
              </a:rPr>
              <a:t>electronics</a:t>
            </a:r>
            <a:r>
              <a:rPr lang="en-US" dirty="0"/>
              <a:t>, </a:t>
            </a:r>
            <a:r>
              <a:rPr lang="en-US" dirty="0">
                <a:hlinkClick r:id="rId4" tooltip="Software"/>
              </a:rPr>
              <a:t>software</a:t>
            </a:r>
            <a:r>
              <a:rPr lang="en-US" dirty="0"/>
              <a:t>, </a:t>
            </a:r>
            <a:r>
              <a:rPr lang="en-US" dirty="0">
                <a:hlinkClick r:id="rId5" tooltip="Sensor"/>
              </a:rPr>
              <a:t>sensors</a:t>
            </a:r>
            <a:r>
              <a:rPr lang="en-US" dirty="0"/>
              <a:t>, </a:t>
            </a:r>
            <a:r>
              <a:rPr lang="en-US" dirty="0">
                <a:hlinkClick r:id="rId6" tooltip="Actuator"/>
              </a:rPr>
              <a:t>actuators</a:t>
            </a:r>
            <a:r>
              <a:rPr lang="en-US" dirty="0"/>
              <a:t>, and </a:t>
            </a:r>
            <a:r>
              <a:rPr lang="en-US" dirty="0">
                <a:hlinkClick r:id="rId7" tooltip="Internet access"/>
              </a:rPr>
              <a:t>connectivity</a:t>
            </a:r>
            <a:r>
              <a:rPr lang="en-US" dirty="0"/>
              <a:t> which enables these objects to connect and exchange </a:t>
            </a:r>
            <a:r>
              <a:rPr lang="en-US" dirty="0" smtClean="0">
                <a:hlinkClick r:id="rId8" tooltip="Data"/>
              </a:rPr>
              <a:t>data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Each </a:t>
            </a:r>
            <a:r>
              <a:rPr lang="en-US" dirty="0"/>
              <a:t>thing is uniquely identifiable through its embedded computing system but is able to inter-operate within the existing </a:t>
            </a:r>
            <a:r>
              <a:rPr lang="en-US" dirty="0">
                <a:hlinkClick r:id="rId9" tooltip="Internet"/>
              </a:rPr>
              <a:t>Internet</a:t>
            </a:r>
            <a:r>
              <a:rPr lang="en-US" dirty="0"/>
              <a:t> infrastructure.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071" y="6301559"/>
            <a:ext cx="6324600" cy="368300"/>
          </a:xfrm>
          <a:prstGeom prst="rect">
            <a:avLst/>
          </a:prstGeom>
        </p:spPr>
      </p:pic>
      <p:pic>
        <p:nvPicPr>
          <p:cNvPr id="4098" name="Picture 2" descr="mage result for io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52" y="3456580"/>
            <a:ext cx="63912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8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6700"/>
            <a:ext cx="10083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725912" cy="1609344"/>
          </a:xfrm>
        </p:spPr>
        <p:txBody>
          <a:bodyPr/>
          <a:lstStyle/>
          <a:p>
            <a:r>
              <a:rPr lang="en-US" dirty="0" smtClean="0"/>
              <a:t>IOT: market growth (</a:t>
            </a:r>
            <a:r>
              <a:rPr lang="en-US" smtClean="0"/>
              <a:t>Gartner’s forecast)</a:t>
            </a:r>
            <a:endParaRPr lang="en-US" dirty="0"/>
          </a:p>
        </p:txBody>
      </p:sp>
      <p:pic>
        <p:nvPicPr>
          <p:cNvPr id="6146" name="Picture 2" descr="https://cdn-images-1.medium.com/max/1600/0*ALHWAI-0qZBKSfZ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63" y="1897275"/>
            <a:ext cx="8271807" cy="47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3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of the slides are shamelessly stolen from Marco </a:t>
            </a:r>
            <a:r>
              <a:rPr lang="en-US" dirty="0" err="1" smtClean="0"/>
              <a:t>Roveri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will see him around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026" name="Picture 2" descr="https://my.fbk.eu/fbk-api/v2/picture/roveri?w=153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307" y="2381985"/>
            <a:ext cx="3261974" cy="3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1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94" y="544218"/>
            <a:ext cx="5835936" cy="62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1443" y="2207631"/>
            <a:ext cx="4176494" cy="39776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Efficient and Saves </a:t>
            </a:r>
            <a:r>
              <a:rPr lang="en-US" dirty="0" smtClean="0">
                <a:solidFill>
                  <a:schemeClr val="bg1"/>
                </a:solidFill>
              </a:rPr>
              <a:t>Time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Saves </a:t>
            </a:r>
            <a:r>
              <a:rPr lang="en-US" dirty="0" smtClean="0">
                <a:solidFill>
                  <a:schemeClr val="bg1"/>
                </a:solidFill>
              </a:rPr>
              <a:t>Money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Better </a:t>
            </a:r>
            <a:r>
              <a:rPr lang="en-US" dirty="0">
                <a:solidFill>
                  <a:schemeClr val="bg1"/>
                </a:solidFill>
              </a:rPr>
              <a:t>Quality of Life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666" y="2207631"/>
            <a:ext cx="4482141" cy="39776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Loss of privacy and </a:t>
            </a:r>
            <a:r>
              <a:rPr lang="en-US" dirty="0" smtClean="0">
                <a:solidFill>
                  <a:schemeClr val="bg1"/>
                </a:solidFill>
              </a:rPr>
              <a:t>security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Compatibility &amp; Complexity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Technology </a:t>
            </a:r>
            <a:r>
              <a:rPr lang="en-US" dirty="0">
                <a:solidFill>
                  <a:schemeClr val="bg1"/>
                </a:solidFill>
              </a:rPr>
              <a:t>Takes Control of Life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8024" y="65313"/>
            <a:ext cx="1457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IOT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2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94" y="544218"/>
            <a:ext cx="5835936" cy="62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1443" y="2207631"/>
            <a:ext cx="4176494" cy="39776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Efficient and Saves </a:t>
            </a:r>
            <a:r>
              <a:rPr lang="en-US" dirty="0" smtClean="0">
                <a:solidFill>
                  <a:schemeClr val="bg1"/>
                </a:solidFill>
              </a:rPr>
              <a:t>Time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Saves </a:t>
            </a:r>
            <a:r>
              <a:rPr lang="en-US" dirty="0" smtClean="0">
                <a:solidFill>
                  <a:schemeClr val="bg1"/>
                </a:solidFill>
              </a:rPr>
              <a:t>Money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Better </a:t>
            </a:r>
            <a:r>
              <a:rPr lang="en-US" dirty="0">
                <a:solidFill>
                  <a:schemeClr val="bg1"/>
                </a:solidFill>
              </a:rPr>
              <a:t>Quality of Life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666" y="2207631"/>
            <a:ext cx="4482141" cy="397764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Loss of privacy and </a:t>
            </a:r>
            <a:r>
              <a:rPr lang="en-US" b="1" dirty="0" smtClean="0">
                <a:solidFill>
                  <a:schemeClr val="bg1"/>
                </a:solidFill>
              </a:rPr>
              <a:t>security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Compatibility &amp; Complexity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Technology </a:t>
            </a:r>
            <a:r>
              <a:rPr lang="en-US" dirty="0">
                <a:solidFill>
                  <a:schemeClr val="bg1"/>
                </a:solidFill>
              </a:rPr>
              <a:t>Takes Control of Life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8024" y="65313"/>
            <a:ext cx="1457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IOT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 rot="3023700">
            <a:off x="9745170" y="840352"/>
            <a:ext cx="1123405" cy="1558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IOT architecture</a:t>
            </a:r>
            <a:endParaRPr lang="en-US" dirty="0"/>
          </a:p>
        </p:txBody>
      </p:sp>
      <p:pic>
        <p:nvPicPr>
          <p:cNvPr id="17410" name="Picture 2" descr="oTCloud-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86" y="2625634"/>
            <a:ext cx="10265447" cy="28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 txBox="1">
            <a:spLocks/>
          </p:cNvSpPr>
          <p:nvPr/>
        </p:nvSpPr>
        <p:spPr>
          <a:xfrm>
            <a:off x="7341326" y="6272784"/>
            <a:ext cx="38966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www.eoxys.com/services/internet-of-things.html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IOT architecture: threats (1)</a:t>
            </a:r>
            <a:endParaRPr lang="en-US" dirty="0"/>
          </a:p>
        </p:txBody>
      </p:sp>
      <p:pic>
        <p:nvPicPr>
          <p:cNvPr id="17410" name="Picture 2" descr="oTCloud-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86" y="2625634"/>
            <a:ext cx="10265447" cy="28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 txBox="1">
            <a:spLocks/>
          </p:cNvSpPr>
          <p:nvPr/>
        </p:nvSpPr>
        <p:spPr>
          <a:xfrm>
            <a:off x="7341326" y="6272784"/>
            <a:ext cx="38966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www.eoxys.com/services/internet-of-things.html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58" name="Picture 2" descr="lectrotechnician / hardware hacker by Juhe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2" y="5411319"/>
            <a:ext cx="1218226" cy="14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IOT architecture: threats (2)</a:t>
            </a:r>
            <a:endParaRPr lang="en-US" dirty="0"/>
          </a:p>
        </p:txBody>
      </p:sp>
      <p:pic>
        <p:nvPicPr>
          <p:cNvPr id="17410" name="Picture 2" descr="oTCloud-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86" y="2625634"/>
            <a:ext cx="10265447" cy="28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 txBox="1">
            <a:spLocks/>
          </p:cNvSpPr>
          <p:nvPr/>
        </p:nvSpPr>
        <p:spPr>
          <a:xfrm>
            <a:off x="7341326" y="6272784"/>
            <a:ext cx="38966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www.eoxys.com/services/internet-of-things.html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482" name="Picture 2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68" y="4926504"/>
            <a:ext cx="2007326" cy="18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709" y="484632"/>
            <a:ext cx="10058400" cy="1609344"/>
          </a:xfrm>
        </p:spPr>
        <p:txBody>
          <a:bodyPr/>
          <a:lstStyle/>
          <a:p>
            <a:r>
              <a:rPr lang="en-US" dirty="0" smtClean="0"/>
              <a:t>HACKING THE gateway</a:t>
            </a:r>
            <a:endParaRPr lang="en-US" dirty="0"/>
          </a:p>
        </p:txBody>
      </p:sp>
      <p:pic>
        <p:nvPicPr>
          <p:cNvPr id="27652" name="Picture 4" descr="oT Gateway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59" y="182769"/>
            <a:ext cx="5619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oT Gate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1449976"/>
            <a:ext cx="1225587" cy="7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7"/>
            <a:ext cx="10910861" cy="4605963"/>
          </a:xfrm>
        </p:spPr>
        <p:txBody>
          <a:bodyPr>
            <a:normAutofit/>
          </a:bodyPr>
          <a:lstStyle/>
          <a:p>
            <a:r>
              <a:rPr lang="en-US" dirty="0" smtClean="0"/>
              <a:t>Bridge </a:t>
            </a:r>
            <a:r>
              <a:rPr lang="en-US" dirty="0"/>
              <a:t>the </a:t>
            </a:r>
            <a:r>
              <a:rPr lang="en-US" dirty="0" smtClean="0"/>
              <a:t>gap </a:t>
            </a:r>
            <a:r>
              <a:rPr lang="en-US" dirty="0"/>
              <a:t>between </a:t>
            </a:r>
            <a:r>
              <a:rPr lang="en-US" dirty="0" err="1" smtClean="0"/>
              <a:t>IoT</a:t>
            </a:r>
            <a:r>
              <a:rPr lang="en-US" dirty="0" smtClean="0"/>
              <a:t> devices </a:t>
            </a:r>
            <a:r>
              <a:rPr lang="en-US" dirty="0"/>
              <a:t>and </a:t>
            </a:r>
            <a:r>
              <a:rPr lang="en-US" dirty="0" smtClean="0"/>
              <a:t>                                                                                                        the cloud by providing local storage and                                                                                                                                            computation</a:t>
            </a:r>
          </a:p>
          <a:p>
            <a:r>
              <a:rPr lang="en-US" dirty="0" smtClean="0"/>
              <a:t>Functional challenge: enabling interoperability</a:t>
            </a:r>
          </a:p>
          <a:p>
            <a:endParaRPr lang="en-US" dirty="0" smtClean="0"/>
          </a:p>
          <a:p>
            <a:r>
              <a:rPr lang="en-US" dirty="0" smtClean="0"/>
              <a:t>Attacks</a:t>
            </a:r>
          </a:p>
          <a:p>
            <a:pPr lvl="1"/>
            <a:r>
              <a:rPr lang="en-US" b="1" dirty="0" smtClean="0"/>
              <a:t>Physical:</a:t>
            </a:r>
            <a:r>
              <a:rPr lang="en-US" dirty="0" smtClean="0"/>
              <a:t> </a:t>
            </a:r>
            <a:r>
              <a:rPr lang="en-US" dirty="0"/>
              <a:t>Unauthorized access to gateway hardware, and </a:t>
            </a:r>
            <a:r>
              <a:rPr lang="en-US" dirty="0" smtClean="0"/>
              <a:t>un-authorized </a:t>
            </a:r>
            <a:r>
              <a:rPr lang="en-US" dirty="0"/>
              <a:t>geographical </a:t>
            </a:r>
            <a:r>
              <a:rPr lang="en-US" dirty="0" smtClean="0"/>
              <a:t>movement</a:t>
            </a:r>
            <a:endParaRPr lang="en-US" dirty="0"/>
          </a:p>
          <a:p>
            <a:pPr lvl="1"/>
            <a:r>
              <a:rPr lang="en-US" b="1" dirty="0" smtClean="0"/>
              <a:t>Software:</a:t>
            </a:r>
            <a:r>
              <a:rPr lang="en-US" dirty="0" smtClean="0"/>
              <a:t> </a:t>
            </a:r>
            <a:r>
              <a:rPr lang="en-US" dirty="0"/>
              <a:t>Virus, Trojan, Worms, Denial of Services, Jamming. </a:t>
            </a:r>
            <a:r>
              <a:rPr lang="en-US" dirty="0" smtClean="0"/>
              <a:t>Safety-critical </a:t>
            </a:r>
            <a:r>
              <a:rPr lang="en-US" dirty="0"/>
              <a:t>information such as warnings </a:t>
            </a:r>
            <a:r>
              <a:rPr lang="en-US" dirty="0" smtClean="0"/>
              <a:t>of, e.g., </a:t>
            </a:r>
            <a:r>
              <a:rPr lang="en-US" dirty="0"/>
              <a:t>a broken gas line can go unnoticed through DDoS of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sensors</a:t>
            </a:r>
            <a:endParaRPr lang="en-US" dirty="0"/>
          </a:p>
          <a:p>
            <a:pPr lvl="1"/>
            <a:r>
              <a:rPr lang="en-US" b="1" dirty="0" smtClean="0"/>
              <a:t>Network: </a:t>
            </a:r>
            <a:r>
              <a:rPr lang="en-US" dirty="0"/>
              <a:t>Node </a:t>
            </a:r>
            <a:r>
              <a:rPr lang="en-US" dirty="0" smtClean="0"/>
              <a:t>Capture/Subversion/Malfunctioning</a:t>
            </a:r>
            <a:r>
              <a:rPr lang="en-US" dirty="0"/>
              <a:t>, Message Corruption, Routing </a:t>
            </a:r>
            <a:r>
              <a:rPr lang="en-US" dirty="0" smtClean="0"/>
              <a:t>Attacks</a:t>
            </a:r>
          </a:p>
          <a:p>
            <a:pPr lvl="1"/>
            <a:r>
              <a:rPr lang="en-US" b="1" dirty="0" smtClean="0"/>
              <a:t>Cryptanalysis: </a:t>
            </a:r>
            <a:r>
              <a:rPr lang="en-US" dirty="0"/>
              <a:t>Cipher text only, Known-plaintext, chosen plaintext, </a:t>
            </a:r>
            <a:r>
              <a:rPr lang="en-US" dirty="0" smtClean="0"/>
              <a:t>MITM</a:t>
            </a:r>
            <a:endParaRPr lang="en-US" dirty="0"/>
          </a:p>
          <a:p>
            <a:pPr lvl="1"/>
            <a:r>
              <a:rPr lang="en-US" b="1" dirty="0"/>
              <a:t>Side Channel Attack: </a:t>
            </a:r>
            <a:r>
              <a:rPr lang="en-US" dirty="0"/>
              <a:t>Micro Probing, Reverse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IOT architecture: threats (3)</a:t>
            </a:r>
            <a:endParaRPr lang="en-US" dirty="0"/>
          </a:p>
        </p:txBody>
      </p:sp>
      <p:pic>
        <p:nvPicPr>
          <p:cNvPr id="17410" name="Picture 2" descr="oTCloud-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86" y="2625634"/>
            <a:ext cx="10265447" cy="28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 txBox="1">
            <a:spLocks/>
          </p:cNvSpPr>
          <p:nvPr/>
        </p:nvSpPr>
        <p:spPr>
          <a:xfrm>
            <a:off x="7341326" y="6272784"/>
            <a:ext cx="38966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www.eoxys.com/services/internet-of-things.html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1506" name="Picture 2" descr="mage result for hacker cart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103" y="5176366"/>
            <a:ext cx="1702253" cy="16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6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security: theory</a:t>
            </a:r>
            <a:endParaRPr lang="en-US" dirty="0"/>
          </a:p>
        </p:txBody>
      </p:sp>
      <p:pic>
        <p:nvPicPr>
          <p:cNvPr id="7170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27178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security: practice</a:t>
            </a:r>
            <a:endParaRPr lang="en-US" dirty="0"/>
          </a:p>
        </p:txBody>
      </p:sp>
      <p:pic>
        <p:nvPicPr>
          <p:cNvPr id="4" name="Picture 2" descr="mage result for famous quotes on internet of things securit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120900"/>
            <a:ext cx="81026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8" y="-207700"/>
            <a:ext cx="10058400" cy="1609344"/>
          </a:xfrm>
        </p:spPr>
        <p:txBody>
          <a:bodyPr/>
          <a:lstStyle/>
          <a:p>
            <a:r>
              <a:rPr lang="en-US" dirty="0" smtClean="0"/>
              <a:t>A word of wisdom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179139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4911635" y="404948"/>
            <a:ext cx="6962503" cy="3331029"/>
          </a:xfrm>
          <a:prstGeom prst="wedgeEllipseCallout">
            <a:avLst>
              <a:gd name="adj1" fmla="val -60408"/>
              <a:gd name="adj2" fmla="val 67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dirty="0">
                <a:solidFill>
                  <a:prstClr val="white"/>
                </a:solidFill>
              </a:rPr>
              <a:t>You belong on the Internet of Things because you’re a tool</a:t>
            </a:r>
          </a:p>
        </p:txBody>
      </p:sp>
    </p:spTree>
    <p:extLst>
      <p:ext uri="{BB962C8B-B14F-4D97-AF65-F5344CB8AC3E}">
        <p14:creationId xmlns:p14="http://schemas.microsoft.com/office/powerpoint/2010/main" val="6831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4.0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ge result for famous quotes on internet of things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643467"/>
            <a:ext cx="1082039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6503" y="3905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1974802" y="5877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 dirty="0">
                <a:solidFill>
                  <a:sysClr val="windowText" lastClr="000000"/>
                </a:solidFill>
                <a:latin typeface="Calibri Light" panose="020F0302020204030204"/>
              </a:rPr>
              <a:t>An Industry Revolution: Industry 4.0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74802" y="4383035"/>
            <a:ext cx="8534400" cy="21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The manufacturing sector moves from a laborious mass production model to </a:t>
            </a:r>
          </a:p>
          <a:p>
            <a:pPr lvl="1">
              <a:defRPr/>
            </a:pPr>
            <a:r>
              <a:rPr lang="en-US" sz="2100" dirty="0">
                <a:solidFill>
                  <a:sysClr val="windowText" lastClr="000000"/>
                </a:solidFill>
                <a:latin typeface="Calibri" panose="020F0502020204030204"/>
              </a:rPr>
              <a:t>an integrated, seamless automated factory</a:t>
            </a:r>
          </a:p>
          <a:p>
            <a:pPr lvl="1">
              <a:defRPr/>
            </a:pPr>
            <a:r>
              <a:rPr lang="en-US" sz="2100" dirty="0">
                <a:solidFill>
                  <a:sysClr val="windowText" lastClr="000000"/>
                </a:solidFill>
                <a:latin typeface="Calibri" panose="020F0502020204030204"/>
              </a:rPr>
              <a:t>Digitalizing/virtualizing the entire product value chain, </a:t>
            </a:r>
          </a:p>
          <a:p>
            <a:pPr lvl="1">
              <a:defRPr/>
            </a:pPr>
            <a:r>
              <a:rPr lang="en-US" sz="2100" dirty="0">
                <a:solidFill>
                  <a:sysClr val="windowText" lastClr="000000"/>
                </a:solidFill>
                <a:latin typeface="Calibri" panose="020F0502020204030204"/>
              </a:rPr>
              <a:t>optimizing production processes </a:t>
            </a:r>
          </a:p>
          <a:p>
            <a:pPr lvl="1">
              <a:defRPr/>
            </a:pPr>
            <a:r>
              <a:rPr lang="en-US" sz="2100" dirty="0">
                <a:solidFill>
                  <a:sysClr val="windowText" lastClr="000000"/>
                </a:solidFill>
                <a:latin typeface="Calibri" panose="020F0502020204030204"/>
              </a:rPr>
              <a:t>the integration of networked communication systems.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02" y="1558905"/>
            <a:ext cx="4370580" cy="2458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370161" y="6388764"/>
            <a:ext cx="8187912" cy="37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/>
              <a:t>[“</a:t>
            </a:r>
            <a:r>
              <a:rPr lang="en-US" sz="1600" dirty="0" err="1"/>
              <a:t>Industrie</a:t>
            </a:r>
            <a:r>
              <a:rPr lang="en-US" sz="1600" dirty="0"/>
              <a:t> 4.0”: Industry 4.0 Working Group, October 2012] 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1974802" y="6213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 dirty="0">
                <a:solidFill>
                  <a:sysClr val="windowText" lastClr="000000"/>
                </a:solidFill>
                <a:latin typeface="Calibri Light" panose="020F0302020204030204"/>
              </a:rPr>
              <a:t>The 4</a:t>
            </a:r>
            <a:r>
              <a:rPr lang="en-US" cap="none" baseline="30000" dirty="0">
                <a:solidFill>
                  <a:sysClr val="windowText" lastClr="000000"/>
                </a:solidFill>
                <a:latin typeface="Calibri Light" panose="020F0302020204030204"/>
              </a:rPr>
              <a:t>th</a:t>
            </a:r>
            <a:r>
              <a:rPr lang="en-US" cap="none" dirty="0">
                <a:solidFill>
                  <a:sysClr val="windowText" lastClr="000000"/>
                </a:solidFill>
                <a:latin typeface="Calibri Light" panose="020F0302020204030204"/>
              </a:rPr>
              <a:t> Industrial Revolution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74802" y="4856958"/>
            <a:ext cx="8270118" cy="173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None/>
            </a:pPr>
            <a:r>
              <a:rPr lang="en-US" sz="2000" b="1" dirty="0"/>
              <a:t>Industry 4.0</a:t>
            </a:r>
            <a:r>
              <a:rPr lang="en-US" sz="2000" dirty="0"/>
              <a:t>:</a:t>
            </a:r>
          </a:p>
          <a:p>
            <a:pPr marL="514350" indent="-342900" algn="just">
              <a:lnSpc>
                <a:spcPct val="100000"/>
              </a:lnSpc>
            </a:pPr>
            <a:r>
              <a:rPr lang="en-US" sz="2000" dirty="0"/>
              <a:t>systems controlled/monitored by </a:t>
            </a:r>
            <a:r>
              <a:rPr lang="en-US" sz="2000" dirty="0" smtClean="0"/>
              <a:t>computers </a:t>
            </a:r>
            <a:endParaRPr lang="en-US" sz="2000" dirty="0"/>
          </a:p>
          <a:p>
            <a:pPr marL="514350" indent="-342900" algn="just">
              <a:lnSpc>
                <a:spcPct val="100000"/>
              </a:lnSpc>
            </a:pPr>
            <a:r>
              <a:rPr lang="en-US" sz="2000" dirty="0"/>
              <a:t>tightly </a:t>
            </a:r>
            <a:r>
              <a:rPr lang="en-US" sz="2000" b="1" dirty="0"/>
              <a:t>integrated with the Internet </a:t>
            </a:r>
            <a:r>
              <a:rPr lang="en-US" sz="2000" dirty="0"/>
              <a:t>and its users</a:t>
            </a:r>
          </a:p>
          <a:p>
            <a:pPr marL="514350" indent="-342900" algn="just">
              <a:lnSpc>
                <a:spcPct val="100000"/>
              </a:lnSpc>
            </a:pPr>
            <a:r>
              <a:rPr lang="en-US" sz="2000" dirty="0"/>
              <a:t>automation – </a:t>
            </a:r>
            <a:r>
              <a:rPr lang="en-US" sz="2000" b="1" dirty="0" err="1"/>
              <a:t>IoT</a:t>
            </a:r>
            <a:r>
              <a:rPr lang="en-US" sz="2000" dirty="0"/>
              <a:t> – </a:t>
            </a:r>
            <a:r>
              <a:rPr lang="en-US" sz="2000" b="1" dirty="0"/>
              <a:t>Cloud Computing </a:t>
            </a:r>
            <a:r>
              <a:rPr lang="en-US" sz="2000" dirty="0"/>
              <a:t>– Cognitive Computing</a:t>
            </a:r>
          </a:p>
        </p:txBody>
      </p:sp>
      <p:pic>
        <p:nvPicPr>
          <p:cNvPr id="5" name="Picture 2" descr="https://upload.wikimedia.org/wikipedia/commons/c/c8/Industry_4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6" y="1387701"/>
            <a:ext cx="5658900" cy="2748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6303264" y="1243584"/>
            <a:ext cx="1987296" cy="3291840"/>
          </a:xfrm>
          <a:custGeom>
            <a:avLst/>
            <a:gdLst>
              <a:gd name="connsiteX0" fmla="*/ 0 w 1975104"/>
              <a:gd name="connsiteY0" fmla="*/ 219456 h 3060192"/>
              <a:gd name="connsiteX1" fmla="*/ 48768 w 1975104"/>
              <a:gd name="connsiteY1" fmla="*/ 1438656 h 3060192"/>
              <a:gd name="connsiteX2" fmla="*/ 231648 w 1975104"/>
              <a:gd name="connsiteY2" fmla="*/ 1816608 h 3060192"/>
              <a:gd name="connsiteX3" fmla="*/ 85344 w 1975104"/>
              <a:gd name="connsiteY3" fmla="*/ 2145792 h 3060192"/>
              <a:gd name="connsiteX4" fmla="*/ 73152 w 1975104"/>
              <a:gd name="connsiteY4" fmla="*/ 3060192 h 3060192"/>
              <a:gd name="connsiteX5" fmla="*/ 1975104 w 1975104"/>
              <a:gd name="connsiteY5" fmla="*/ 3035808 h 3060192"/>
              <a:gd name="connsiteX6" fmla="*/ 1926336 w 1975104"/>
              <a:gd name="connsiteY6" fmla="*/ 48768 h 3060192"/>
              <a:gd name="connsiteX7" fmla="*/ 341376 w 1975104"/>
              <a:gd name="connsiteY7" fmla="*/ 0 h 3060192"/>
              <a:gd name="connsiteX8" fmla="*/ 341376 w 1975104"/>
              <a:gd name="connsiteY8" fmla="*/ 0 h 3060192"/>
              <a:gd name="connsiteX9" fmla="*/ 0 w 1975104"/>
              <a:gd name="connsiteY9" fmla="*/ 219456 h 3060192"/>
              <a:gd name="connsiteX0" fmla="*/ 0 w 1975104"/>
              <a:gd name="connsiteY0" fmla="*/ 219456 h 3291840"/>
              <a:gd name="connsiteX1" fmla="*/ 48768 w 1975104"/>
              <a:gd name="connsiteY1" fmla="*/ 1438656 h 3291840"/>
              <a:gd name="connsiteX2" fmla="*/ 231648 w 1975104"/>
              <a:gd name="connsiteY2" fmla="*/ 1816608 h 3291840"/>
              <a:gd name="connsiteX3" fmla="*/ 85344 w 1975104"/>
              <a:gd name="connsiteY3" fmla="*/ 2145792 h 3291840"/>
              <a:gd name="connsiteX4" fmla="*/ 60960 w 1975104"/>
              <a:gd name="connsiteY4" fmla="*/ 3291840 h 3291840"/>
              <a:gd name="connsiteX5" fmla="*/ 1975104 w 1975104"/>
              <a:gd name="connsiteY5" fmla="*/ 3035808 h 3291840"/>
              <a:gd name="connsiteX6" fmla="*/ 1926336 w 1975104"/>
              <a:gd name="connsiteY6" fmla="*/ 48768 h 3291840"/>
              <a:gd name="connsiteX7" fmla="*/ 341376 w 1975104"/>
              <a:gd name="connsiteY7" fmla="*/ 0 h 3291840"/>
              <a:gd name="connsiteX8" fmla="*/ 341376 w 1975104"/>
              <a:gd name="connsiteY8" fmla="*/ 0 h 3291840"/>
              <a:gd name="connsiteX9" fmla="*/ 0 w 1975104"/>
              <a:gd name="connsiteY9" fmla="*/ 219456 h 3291840"/>
              <a:gd name="connsiteX0" fmla="*/ 0 w 1987296"/>
              <a:gd name="connsiteY0" fmla="*/ 219456 h 3291840"/>
              <a:gd name="connsiteX1" fmla="*/ 48768 w 1987296"/>
              <a:gd name="connsiteY1" fmla="*/ 1438656 h 3291840"/>
              <a:gd name="connsiteX2" fmla="*/ 231648 w 1987296"/>
              <a:gd name="connsiteY2" fmla="*/ 1816608 h 3291840"/>
              <a:gd name="connsiteX3" fmla="*/ 85344 w 1987296"/>
              <a:gd name="connsiteY3" fmla="*/ 2145792 h 3291840"/>
              <a:gd name="connsiteX4" fmla="*/ 60960 w 1987296"/>
              <a:gd name="connsiteY4" fmla="*/ 3291840 h 3291840"/>
              <a:gd name="connsiteX5" fmla="*/ 1987296 w 1987296"/>
              <a:gd name="connsiteY5" fmla="*/ 3279648 h 3291840"/>
              <a:gd name="connsiteX6" fmla="*/ 1926336 w 1987296"/>
              <a:gd name="connsiteY6" fmla="*/ 48768 h 3291840"/>
              <a:gd name="connsiteX7" fmla="*/ 341376 w 1987296"/>
              <a:gd name="connsiteY7" fmla="*/ 0 h 3291840"/>
              <a:gd name="connsiteX8" fmla="*/ 341376 w 1987296"/>
              <a:gd name="connsiteY8" fmla="*/ 0 h 3291840"/>
              <a:gd name="connsiteX9" fmla="*/ 0 w 1987296"/>
              <a:gd name="connsiteY9" fmla="*/ 219456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7296" h="3291840">
                <a:moveTo>
                  <a:pt x="0" y="219456"/>
                </a:moveTo>
                <a:lnTo>
                  <a:pt x="48768" y="1438656"/>
                </a:lnTo>
                <a:lnTo>
                  <a:pt x="231648" y="1816608"/>
                </a:lnTo>
                <a:lnTo>
                  <a:pt x="85344" y="2145792"/>
                </a:lnTo>
                <a:lnTo>
                  <a:pt x="60960" y="3291840"/>
                </a:lnTo>
                <a:lnTo>
                  <a:pt x="1987296" y="3279648"/>
                </a:lnTo>
                <a:lnTo>
                  <a:pt x="1926336" y="48768"/>
                </a:lnTo>
                <a:lnTo>
                  <a:pt x="341376" y="0"/>
                </a:lnTo>
                <a:lnTo>
                  <a:pt x="341376" y="0"/>
                </a:lnTo>
                <a:lnTo>
                  <a:pt x="0" y="219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548" y="8556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“IT + OT = Industry 4.0”</a:t>
            </a:r>
          </a:p>
        </p:txBody>
      </p:sp>
      <p:pic>
        <p:nvPicPr>
          <p:cNvPr id="6" name="Picture 4" descr="t_ics_sc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00" y="3874856"/>
            <a:ext cx="2688834" cy="27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g.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4" y="1515940"/>
            <a:ext cx="5270471" cy="22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019" y="1694906"/>
            <a:ext cx="6607276" cy="1962694"/>
          </a:xfrm>
        </p:spPr>
        <p:txBody>
          <a:bodyPr>
            <a:normAutofit/>
          </a:bodyPr>
          <a:lstStyle/>
          <a:p>
            <a:r>
              <a:rPr lang="en-US" dirty="0"/>
              <a:t>IT = Information </a:t>
            </a:r>
            <a:r>
              <a:rPr lang="en-US" dirty="0" smtClean="0"/>
              <a:t>Technology</a:t>
            </a:r>
            <a:endParaRPr lang="en-US" dirty="0"/>
          </a:p>
          <a:p>
            <a:r>
              <a:rPr lang="en-US" dirty="0"/>
              <a:t>OT = Operational </a:t>
            </a:r>
            <a:r>
              <a:rPr lang="en-US" dirty="0" smtClean="0"/>
              <a:t>Technology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= Internet of Things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http://www.snsmideast.com/wp-content/uploads/2018/08/IT_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4" y="3991548"/>
            <a:ext cx="4012252" cy="23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177" y="556103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33063" y="3978480"/>
            <a:ext cx="4332514" cy="234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ICS = Industrial Control System</a:t>
            </a:r>
          </a:p>
          <a:p>
            <a:r>
              <a:rPr lang="en-US" dirty="0" smtClean="0"/>
              <a:t>PLC = Programmable Logic Controller</a:t>
            </a:r>
          </a:p>
          <a:p>
            <a:r>
              <a:rPr lang="en-US" dirty="0" smtClean="0"/>
              <a:t>DPC = </a:t>
            </a:r>
          </a:p>
          <a:p>
            <a:r>
              <a:rPr lang="en-US" dirty="0" smtClean="0"/>
              <a:t>SCADA = Supervisory Control and Data Acquisition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0" y="1149531"/>
            <a:ext cx="5399973" cy="523769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ig.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67" y="2204565"/>
            <a:ext cx="5270471" cy="22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0937494" y="2677886"/>
            <a:ext cx="1174044" cy="16851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4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7" y="1628608"/>
            <a:ext cx="5902208" cy="442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2" y="3011361"/>
            <a:ext cx="3732469" cy="34458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2" descr="ig.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98" y="485935"/>
            <a:ext cx="5270471" cy="22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518671" y="818710"/>
            <a:ext cx="1174044" cy="6270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507901" y="1550232"/>
            <a:ext cx="1174044" cy="6270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612089" y="1572109"/>
            <a:ext cx="1174044" cy="6270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22331</TotalTime>
  <Words>1204</Words>
  <Application>Microsoft Macintosh PowerPoint</Application>
  <PresentationFormat>Widescreen</PresentationFormat>
  <Paragraphs>268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Calibri</vt:lpstr>
      <vt:lpstr>Calibri Light</vt:lpstr>
      <vt:lpstr>Cambria Math</vt:lpstr>
      <vt:lpstr>MS PGothic</vt:lpstr>
      <vt:lpstr>Rockwell</vt:lpstr>
      <vt:lpstr>Rockwell Condensed</vt:lpstr>
      <vt:lpstr>Rockwell Extra Bold</vt:lpstr>
      <vt:lpstr>Wingdings</vt:lpstr>
      <vt:lpstr>Arial</vt:lpstr>
      <vt:lpstr>Wood Type</vt:lpstr>
      <vt:lpstr>Industry 4.0, Predictive maintenance &amp; IoT: AN introduction</vt:lpstr>
      <vt:lpstr>contents</vt:lpstr>
      <vt:lpstr>disclaimer</vt:lpstr>
      <vt:lpstr>Industry 4.0</vt:lpstr>
      <vt:lpstr>An Industry Revolution: Industry 4.0</vt:lpstr>
      <vt:lpstr>The 4th Industrial Revolution</vt:lpstr>
      <vt:lpstr>“IT + OT = Industry 4.0”</vt:lpstr>
      <vt:lpstr>PowerPoint Presentation</vt:lpstr>
      <vt:lpstr>PowerPoint Presentation</vt:lpstr>
      <vt:lpstr>PowerPoint Presentation</vt:lpstr>
      <vt:lpstr>machine/deep learning</vt:lpstr>
      <vt:lpstr>Machine (deep) learning approach</vt:lpstr>
      <vt:lpstr>Learning to predict quantitative information (e.g. Remaining Useful Lifetime)</vt:lpstr>
      <vt:lpstr>Predictive maintenance</vt:lpstr>
      <vt:lpstr>PowerPoint Presentation</vt:lpstr>
      <vt:lpstr>PowerPoint Presentation</vt:lpstr>
      <vt:lpstr>Predictive Maintenance Tools</vt:lpstr>
      <vt:lpstr>Potential-Failure Curve</vt:lpstr>
      <vt:lpstr>Predictive maintenance</vt:lpstr>
      <vt:lpstr>Data Collection and Storage</vt:lpstr>
      <vt:lpstr>Data Processing</vt:lpstr>
      <vt:lpstr>Decision Making</vt:lpstr>
      <vt:lpstr>Machine (deep) learning approach</vt:lpstr>
      <vt:lpstr>PowerPoint Presentation</vt:lpstr>
      <vt:lpstr>Internet of things</vt:lpstr>
      <vt:lpstr>PowerPoint Presentation</vt:lpstr>
      <vt:lpstr>Internet of things: a definition</vt:lpstr>
      <vt:lpstr>PowerPoint Presentation</vt:lpstr>
      <vt:lpstr>IOT: market growth (Gartner’s forecast)</vt:lpstr>
      <vt:lpstr>PowerPoint Presentation</vt:lpstr>
      <vt:lpstr>PowerPoint Presentation</vt:lpstr>
      <vt:lpstr>Classic IOT architecture</vt:lpstr>
      <vt:lpstr>Classic IOT architecture: threats (1)</vt:lpstr>
      <vt:lpstr>Classic IOT architecture: threats (2)</vt:lpstr>
      <vt:lpstr>HACKING THE gateway</vt:lpstr>
      <vt:lpstr>Classic IOT architecture: threats (3)</vt:lpstr>
      <vt:lpstr>Iot security: theory</vt:lpstr>
      <vt:lpstr>Iot security: practice</vt:lpstr>
      <vt:lpstr>A word of wisdom…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</dc:title>
  <dc:creator>Silvio Ranise</dc:creator>
  <cp:lastModifiedBy>Silvio Ranise</cp:lastModifiedBy>
  <cp:revision>389</cp:revision>
  <cp:lastPrinted>2018-03-15T13:34:50Z</cp:lastPrinted>
  <dcterms:created xsi:type="dcterms:W3CDTF">2017-09-11T07:43:54Z</dcterms:created>
  <dcterms:modified xsi:type="dcterms:W3CDTF">2019-02-17T16:20:14Z</dcterms:modified>
</cp:coreProperties>
</file>